
<file path=[Content_Types].xml><?xml version="1.0" encoding="utf-8"?>
<Types xmlns="http://schemas.openxmlformats.org/package/2006/content-types">
  <Override PartName="/_rels/.rels" ContentType="application/vnd.openxmlformats-package.relationships+xml"/>
  <Override PartName="/ppt/notesSlides/_rels/notesSlide1.xml.rels" ContentType="application/vnd.openxmlformats-package.relationships+xml"/>
  <Override PartName="/ppt/notesSlides/notesSlide1.xml" ContentType="application/vnd.openxmlformats-officedocument.presentationml.notesSlide+xml"/>
  <Override PartName="/ppt/_rels/presentation.xml.rels" ContentType="application/vnd.openxmlformats-package.relationships+xml"/>
  <Override PartName="/ppt/media/image1.jpeg" ContentType="image/jpeg"/>
  <Override PartName="/ppt/slides/_rels/slide1.xml.rels" ContentType="application/vnd.openxmlformats-package.relationships+xml"/>
  <Override PartName="/ppt/slides/slide1.xml" ContentType="application/vnd.openxmlformats-officedocument.presentationml.slide+xml"/>
  <Override PartName="/ppt/slideLayouts/_rels/slideLayout12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0.xml.rels" ContentType="application/vnd.openxmlformats-package.relationships+xml"/>
  <Override PartName="/ppt/slideLayouts/slideLayout1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1.xml" ContentType="application/vnd.openxmlformats-officedocument.theme+xml"/>
  <Override PartName="/ppt/slideMasters/_rels/slideMaster1.xml.rels" ContentType="application/vnd.openxmlformats-package.relationships+xml"/>
  <Override PartName="/ppt/slideMasters/slideMaster1.xml" ContentType="application/vnd.openxmlformats-officedocument.presentationml.slideMaster+xml"/>
  <Override PartName="/ppt/notesMasters/_rels/notesMaster1.xml.rels" ContentType="application/vnd.openxmlformats-package.relationships+xml"/>
  <Override PartName="/ppt/notesMasters/notesMaster1.xml" ContentType="application/vnd.openxmlformats-officedocument.presentationml.notesMaster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docProps/core.xml" ContentType="application/vnd.openxmlformats-package.core-propertie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</p:sldMasterIdLst>
  <p:notesMasterIdLst>
    <p:notesMasterId r:id="rId3"/>
  </p:notesMasterIdLst>
  <p:sldIdLst>
    <p:sldId id="256" r:id="rId4"/>
  </p:sldIdLst>
  <p:sldSz cx="9144000" cy="6858000"/>
  <p:notesSz cx="7772400" cy="10058400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notesMaster" Target="notesMasters/notesMaster1.xml"/><Relationship Id="rId4" Type="http://schemas.openxmlformats.org/officeDocument/2006/relationships/slide" Target="slides/slide1.xml"/>
</Relationships>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2.xml"/>
</Relationships>
</file>

<file path=ppt/notesMasters/notesMaster1.xml><?xml version="1.0" encoding="utf-8"?>
<p:notes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sldImg"/>
          </p:nvPr>
        </p:nvSpPr>
        <p:spPr>
          <a:xfrm>
            <a:off x="533520" y="764280"/>
            <a:ext cx="6704640" cy="3771360"/>
          </a:xfrm>
          <a:prstGeom prst="rect">
            <a:avLst/>
          </a:prstGeom>
        </p:spPr>
        <p:txBody>
          <a:bodyPr lIns="0" rIns="0" tIns="0" bIns="0" anchor="ctr"/>
          <a:p>
            <a:pPr algn="ctr"/>
            <a:r>
              <a:rPr b="0" lang="en-US" sz="4400" spc="-1" strike="noStrike">
                <a:latin typeface="Arial"/>
              </a:rPr>
              <a:t>Click to move the slide</a:t>
            </a:r>
            <a:endParaRPr b="0" lang="en-US" sz="4400" spc="-1" strike="noStrike">
              <a:latin typeface="Arial"/>
            </a:endParaRPr>
          </a:p>
        </p:txBody>
      </p:sp>
      <p:sp>
        <p:nvSpPr>
          <p:cNvPr id="39" name="PlaceHolder 2"/>
          <p:cNvSpPr>
            <a:spLocks noGrp="1"/>
          </p:cNvSpPr>
          <p:nvPr>
            <p:ph type="body"/>
          </p:nvPr>
        </p:nvSpPr>
        <p:spPr>
          <a:xfrm>
            <a:off x="777240" y="4777560"/>
            <a:ext cx="6217560" cy="4525920"/>
          </a:xfrm>
          <a:prstGeom prst="rect">
            <a:avLst/>
          </a:prstGeom>
        </p:spPr>
        <p:txBody>
          <a:bodyPr lIns="0" rIns="0" tIns="0" bIns="0"/>
          <a:p>
            <a:r>
              <a:rPr b="0" lang="en-US" sz="2000" spc="-1" strike="noStrike">
                <a:latin typeface="Arial"/>
              </a:rPr>
              <a:t>Click to edit the notes format</a:t>
            </a:r>
            <a:endParaRPr b="0" lang="en-US" sz="2000" spc="-1" strike="noStrike">
              <a:latin typeface="Arial"/>
            </a:endParaRPr>
          </a:p>
        </p:txBody>
      </p:sp>
      <p:sp>
        <p:nvSpPr>
          <p:cNvPr id="40" name="PlaceHolder 3"/>
          <p:cNvSpPr>
            <a:spLocks noGrp="1"/>
          </p:cNvSpPr>
          <p:nvPr>
            <p:ph type="hdr"/>
          </p:nvPr>
        </p:nvSpPr>
        <p:spPr>
          <a:xfrm>
            <a:off x="0" y="0"/>
            <a:ext cx="3372840" cy="502560"/>
          </a:xfrm>
          <a:prstGeom prst="rect">
            <a:avLst/>
          </a:prstGeom>
        </p:spPr>
        <p:txBody>
          <a:bodyPr lIns="0" rIns="0" tIns="0" bIns="0"/>
          <a:p>
            <a:r>
              <a:rPr b="0" lang="en-US" sz="1400" spc="-1" strike="noStrike">
                <a:solidFill>
                  <a:srgbClr val="303d22"/>
                </a:solidFill>
                <a:latin typeface="Arial"/>
              </a:rPr>
              <a:t>&lt;header&gt;</a:t>
            </a:r>
            <a:endParaRPr b="0" lang="en-US" sz="1400" spc="-1" strike="noStrike">
              <a:solidFill>
                <a:srgbClr val="303d22"/>
              </a:solidFill>
              <a:latin typeface="Arial"/>
            </a:endParaRPr>
          </a:p>
        </p:txBody>
      </p:sp>
      <p:sp>
        <p:nvSpPr>
          <p:cNvPr id="41" name="PlaceHolder 4"/>
          <p:cNvSpPr>
            <a:spLocks noGrp="1"/>
          </p:cNvSpPr>
          <p:nvPr>
            <p:ph type="dt"/>
          </p:nvPr>
        </p:nvSpPr>
        <p:spPr>
          <a:xfrm>
            <a:off x="4399200" y="0"/>
            <a:ext cx="3372840" cy="502560"/>
          </a:xfrm>
          <a:prstGeom prst="rect">
            <a:avLst/>
          </a:prstGeom>
        </p:spPr>
        <p:txBody>
          <a:bodyPr lIns="0" rIns="0" tIns="0" bIns="0"/>
          <a:p>
            <a:pPr algn="r"/>
            <a:r>
              <a:rPr b="0" lang="en-US" sz="1400" spc="-1" strike="noStrike">
                <a:solidFill>
                  <a:srgbClr val="303d22"/>
                </a:solidFill>
                <a:latin typeface="Arial"/>
              </a:rPr>
              <a:t>&lt;date/time&gt;</a:t>
            </a:r>
            <a:endParaRPr b="0" lang="en-US" sz="1400" spc="-1" strike="noStrike">
              <a:solidFill>
                <a:srgbClr val="303d22"/>
              </a:solidFill>
              <a:latin typeface="Arial"/>
            </a:endParaRPr>
          </a:p>
        </p:txBody>
      </p:sp>
      <p:sp>
        <p:nvSpPr>
          <p:cNvPr id="42" name="PlaceHolder 5"/>
          <p:cNvSpPr>
            <a:spLocks noGrp="1"/>
          </p:cNvSpPr>
          <p:nvPr>
            <p:ph type="ftr"/>
          </p:nvPr>
        </p:nvSpPr>
        <p:spPr>
          <a:xfrm>
            <a:off x="0" y="9555480"/>
            <a:ext cx="3372840" cy="502560"/>
          </a:xfrm>
          <a:prstGeom prst="rect">
            <a:avLst/>
          </a:prstGeom>
        </p:spPr>
        <p:txBody>
          <a:bodyPr lIns="0" rIns="0" tIns="0" bIns="0" anchor="b"/>
          <a:p>
            <a:r>
              <a:rPr b="0" lang="en-US" sz="1400" spc="-1" strike="noStrike">
                <a:solidFill>
                  <a:srgbClr val="303d22"/>
                </a:solidFill>
                <a:latin typeface="Arial"/>
              </a:rPr>
              <a:t>&lt;footer&gt;</a:t>
            </a:r>
            <a:endParaRPr b="0" lang="en-US" sz="1400" spc="-1" strike="noStrike">
              <a:solidFill>
                <a:srgbClr val="303d22"/>
              </a:solidFill>
              <a:latin typeface="Arial"/>
            </a:endParaRPr>
          </a:p>
        </p:txBody>
      </p:sp>
      <p:sp>
        <p:nvSpPr>
          <p:cNvPr id="43" name="PlaceHolder 6"/>
          <p:cNvSpPr>
            <a:spLocks noGrp="1"/>
          </p:cNvSpPr>
          <p:nvPr>
            <p:ph type="sldNum"/>
          </p:nvPr>
        </p:nvSpPr>
        <p:spPr>
          <a:xfrm>
            <a:off x="4399200" y="9555480"/>
            <a:ext cx="3372840" cy="502560"/>
          </a:xfrm>
          <a:prstGeom prst="rect">
            <a:avLst/>
          </a:prstGeom>
        </p:spPr>
        <p:txBody>
          <a:bodyPr lIns="0" rIns="0" tIns="0" bIns="0" anchor="b"/>
          <a:p>
            <a:pPr algn="r"/>
            <a:fld id="{311B56FE-ABE0-4D0F-BA4F-ACC1B8626706}" type="slidenum">
              <a:rPr b="0" lang="en-US" sz="1400" spc="-1" strike="noStrike">
                <a:solidFill>
                  <a:srgbClr val="303d22"/>
                </a:solidFill>
                <a:latin typeface="Arial"/>
              </a:rPr>
              <a:t>&lt;number&gt;</a:t>
            </a:fld>
            <a:endParaRPr b="0" lang="en-US" sz="1400" spc="-1" strike="noStrike">
              <a:solidFill>
                <a:srgbClr val="303d22"/>
              </a:solid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</p:notesMaster>
</file>

<file path=ppt/notesSlides/_rels/notesSlide1.xml.rels><?xml version="1.0" encoding="UTF-8"?>
<Relationships xmlns="http://schemas.openxmlformats.org/package/2006/relationships"><Relationship Id="rId1" Type="http://schemas.openxmlformats.org/officeDocument/2006/relationships/slide" Target="../slides/slide1.xml"/><Relationship Id="rId2" Type="http://schemas.openxmlformats.org/officeDocument/2006/relationships/notesMaster" Target="../notesMasters/notesMaster1.xml"/>
</Relationships>
</file>

<file path=ppt/notesSlides/notesSlide1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sldImg"/>
          </p:nvPr>
        </p:nvSpPr>
        <p:spPr>
          <a:xfrm>
            <a:off x="1587960" y="1005840"/>
            <a:ext cx="4596480" cy="3447360"/>
          </a:xfrm>
          <a:prstGeom prst="rect">
            <a:avLst/>
          </a:prstGeom>
        </p:spPr>
      </p:sp>
      <p:sp>
        <p:nvSpPr>
          <p:cNvPr id="48" name="PlaceHolder 2"/>
          <p:cNvSpPr>
            <a:spLocks noGrp="1"/>
          </p:cNvSpPr>
          <p:nvPr>
            <p:ph type="body"/>
          </p:nvPr>
        </p:nvSpPr>
        <p:spPr>
          <a:xfrm>
            <a:off x="1185120" y="4787640"/>
            <a:ext cx="5407560" cy="7933320"/>
          </a:xfrm>
          <a:prstGeom prst="rect">
            <a:avLst/>
          </a:prstGeom>
        </p:spPr>
        <p:txBody>
          <a:bodyPr lIns="0" rIns="0" tIns="0" bIns="0"/>
          <a:p>
            <a:r>
              <a:rPr b="0" lang="en-US" sz="2000" spc="-1" strike="noStrike">
                <a:latin typeface="Arial"/>
              </a:rPr>
              <a:t>Q sort positions relative to two extracted factors following judgmental rotation (−10°). Red dots and numbers show individual Q sorts that significantly load onto Factor 1. The two clusters of red dots represent Q sorts that loaded positively and negatively onto Factor 1, representing essentially opposing viewpoints. Yellow dots and numbers show individual Q sorts that significantly load onto Factor 2. Loadings were considered significant at p &lt; 0.05. See Table S1 for exact factor loadings of each participant.</a:t>
            </a:r>
            <a:endParaRPr b="0" lang="en-US" sz="2000" spc="-1" strike="noStrike">
              <a:latin typeface="Arial"/>
            </a:endParaRPr>
          </a:p>
          <a:p>
            <a:r>
              <a:rPr b="0" lang="en-US" sz="2000" spc="-1" strike="noStrike">
                <a:latin typeface="Arial"/>
              </a:rPr>
              <a:t>IF THIS IMAGE HAS BEEN PROVIDED BY OR IS OWNED BY A THIRD PARTY, AS INDICATED IN THE CAPTION LINE, THEN FURTHER PERMISSION MAY BE NEEDED BEFORE ANY FURTHER USE. PLEASE CONTACT WILEY'S PERMISSIONS DEPARTMENT ON PERMISSIONS@WILEY.COM OR USE THE RIGHTSLINK SERVICE BY CLICKING ON THE 'REQUEST PERMISSIONS' LINK ACCOMPANYING THIS ARTICLE. WILEY OR AUTHOR OWNED IMAGES MAY BE USED FOR NON-COMMERCIAL PURPOSES, SUBJECT TO PROPER CITATION OF THE ARTICLE, AUTHOR, AND PUBLISHER. </a:t>
            </a:r>
            <a:endParaRPr b="0" lang="en-US" sz="2000" spc="-1" strike="noStrike">
              <a:latin typeface="Arial"/>
            </a:endParaRPr>
          </a:p>
        </p:txBody>
      </p:sp>
    </p:spTree>
  </p:cSld>
</p:note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 type="body"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6" name="PlaceHolder 6"/>
          <p:cNvSpPr>
            <a:spLocks noGrp="1"/>
          </p:cNvSpPr>
          <p:nvPr>
            <p:ph type="body"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7" name="PlaceHolder 7"/>
          <p:cNvSpPr>
            <a:spLocks noGrp="1"/>
          </p:cNvSpPr>
          <p:nvPr>
            <p:ph type="body"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CustomShape 1"/>
          <p:cNvSpPr/>
          <p:nvPr/>
        </p:nvSpPr>
        <p:spPr>
          <a:xfrm>
            <a:off x="0" y="0"/>
            <a:ext cx="144000" cy="6858000"/>
          </a:xfrm>
          <a:prstGeom prst="rect">
            <a:avLst/>
          </a:prstGeom>
          <a:solidFill>
            <a:srgbClr val="0054a6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" name="CustomShape 2"/>
          <p:cNvSpPr/>
          <p:nvPr/>
        </p:nvSpPr>
        <p:spPr>
          <a:xfrm>
            <a:off x="0" y="0"/>
            <a:ext cx="144000" cy="1198440"/>
          </a:xfrm>
          <a:prstGeom prst="rect">
            <a:avLst/>
          </a:prstGeom>
          <a:solidFill>
            <a:srgbClr val="ffce34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3" Type="http://schemas.openxmlformats.org/officeDocument/2006/relationships/notesSlide" Target="../notesSlides/notesSlide1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TextShape 1"/>
          <p:cNvSpPr txBox="1"/>
          <p:nvPr/>
        </p:nvSpPr>
        <p:spPr>
          <a:xfrm>
            <a:off x="1260000" y="152280"/>
            <a:ext cx="7200000" cy="4518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/>
          <a:p>
            <a:r>
              <a:rPr b="0" lang="en-US" sz="1100" spc="-1" strike="noStrike">
                <a:solidFill>
                  <a:srgbClr val="000000"/>
                </a:solidFill>
                <a:latin typeface="Arial"/>
              </a:rPr>
              <a:t>Divergent values and perspectives drive three distinct viewpoints on grizzly bear reintroduction in Washington, the United States</a:t>
            </a:r>
            <a:endParaRPr b="0" lang="en-US" sz="11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5" name="TextShape 2"/>
          <p:cNvSpPr txBox="1"/>
          <p:nvPr/>
        </p:nvSpPr>
        <p:spPr>
          <a:xfrm>
            <a:off x="360000" y="5940000"/>
            <a:ext cx="8640000" cy="45180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r>
              <a:rPr b="1" lang="en-US" sz="800" spc="-1" strike="noStrike">
                <a:solidFill>
                  <a:srgbClr val="0054a6"/>
                </a:solidFill>
                <a:latin typeface="Arial"/>
              </a:rPr>
              <a:t>People and Nature, Volume: 7, Issue: 1, Pages: 127-145, First published: 17 November 2024, DOI: (10.1002/pan3.10748) </a:t>
            </a:r>
            <a:endParaRPr b="0" lang="en-US" sz="8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46" name="Main graphic" descr=""/>
          <p:cNvPicPr/>
          <p:nvPr/>
        </p:nvPicPr>
        <p:blipFill>
          <a:blip r:embed="rId1"/>
          <a:stretch/>
        </p:blipFill>
        <p:spPr>
          <a:xfrm>
            <a:off x="2775240" y="762120"/>
            <a:ext cx="3644640" cy="3809880"/>
          </a:xfrm>
          <a:prstGeom prst="rect">
            <a:avLst/>
          </a:prstGeom>
          <a:ln>
            <a:noFill/>
          </a:ln>
        </p:spPr>
      </p:pic>
    </p:spTree>
  </p:cSld>
  <p:transition>
    <p:wipe dir="r"/>
  </p:transition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LibreOffice/6.0.7.3$Linux_X86_64 LibreOffice_project/dc89aa7a9eabfd848af146d5086077aeed2ae4a5</Applicat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dc:description/>
  <dc:language>en-US</dc:language>
  <cp:lastModifiedBy/>
  <cp:revision>0</cp:revision>
  <dc:subject/>
  <dc:title/>
</cp:coreProperties>
</file>