
<file path=[Content_Types].xml><?xml version="1.0" encoding="utf-8"?>
<Types xmlns="http://schemas.openxmlformats.org/package/2006/content-types">
  <Override PartName="/_rels/.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_rels/presentation.xml.rels" ContentType="application/vnd.openxmlformats-package.relationships+xml"/>
  <Override PartName="/ppt/media/image1.jpeg" ContentType="image/jpeg"/>
  <Override PartName="/ppt/slides/_rels/slide1.xml.rels" ContentType="application/vnd.openxmlformats-package.relationships+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533520" y="764280"/>
            <a:ext cx="6704640" cy="37713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77240" y="4777560"/>
            <a:ext cx="6217560" cy="452592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372840" cy="50256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399200" y="0"/>
            <a:ext cx="3372840" cy="50256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9555480"/>
            <a:ext cx="3372840" cy="50256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399200" y="9555480"/>
            <a:ext cx="3372840" cy="502560"/>
          </a:xfrm>
          <a:prstGeom prst="rect">
            <a:avLst/>
          </a:prstGeom>
        </p:spPr>
        <p:txBody>
          <a:bodyPr lIns="0" rIns="0" tIns="0" bIns="0" anchor="b"/>
          <a:p>
            <a:pPr algn="r"/>
            <a:fld id="{7DF76EC7-4E65-45BB-9C3E-08F652B84C05}"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PlaceHolder 1"/>
          <p:cNvSpPr>
            <a:spLocks noGrp="1"/>
          </p:cNvSpPr>
          <p:nvPr>
            <p:ph type="sldImg"/>
          </p:nvPr>
        </p:nvSpPr>
        <p:spPr>
          <a:xfrm>
            <a:off x="1587960" y="1005840"/>
            <a:ext cx="4596480" cy="3447360"/>
          </a:xfrm>
          <a:prstGeom prst="rect">
            <a:avLst/>
          </a:prstGeom>
        </p:spPr>
      </p:sp>
      <p:sp>
        <p:nvSpPr>
          <p:cNvPr id="48" name="PlaceHolder 2"/>
          <p:cNvSpPr>
            <a:spLocks noGrp="1"/>
          </p:cNvSpPr>
          <p:nvPr>
            <p:ph type="body"/>
          </p:nvPr>
        </p:nvSpPr>
        <p:spPr>
          <a:xfrm>
            <a:off x="1185120" y="4787640"/>
            <a:ext cx="5407560" cy="7933320"/>
          </a:xfrm>
          <a:prstGeom prst="rect">
            <a:avLst/>
          </a:prstGeom>
        </p:spPr>
        <p:txBody>
          <a:bodyPr lIns="0" rIns="0" tIns="0" bIns="0"/>
          <a:p>
            <a:r>
              <a:rPr b="0" lang="en-US" sz="2000" spc="-1" strike="noStrike">
                <a:latin typeface="Arial"/>
              </a:rPr>
              <a:t>Map of factor loadings by each respondents' zip code. Dots are placed in the centre of each zip code area. Five respondents listed zip codes outside of Washington: One in Alaska, two in Oregon, one in California and one in Montana. The California respondent loaded onto Factor 1b, all the others loaded onto Factor 1a. Factor loadings should not be generalized to wider spatial extents; this is only meant to show our individual respondents' distribution in comparison to each other.</a:t>
            </a:r>
            <a:endParaRPr b="0" lang="en-US" sz="2000" spc="-1" strike="noStrike">
              <a:latin typeface="Arial"/>
            </a:endParaRPr>
          </a:p>
          <a:p>
            <a:r>
              <a:rPr b="0" lang="en-US" sz="2000" spc="-1" strike="noStrike">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endParaRPr b="0" lang="en-US" sz="20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p:cNvSpPr/>
          <p:nvPr/>
        </p:nvSpPr>
        <p:spPr>
          <a:xfrm>
            <a:off x="0" y="0"/>
            <a:ext cx="144000" cy="6858000"/>
          </a:xfrm>
          <a:prstGeom prst="rect">
            <a:avLst/>
          </a:prstGeom>
          <a:solidFill>
            <a:srgbClr val="0054a6"/>
          </a:solidFill>
          <a:ln>
            <a:noFill/>
          </a:ln>
        </p:spPr>
        <p:style>
          <a:lnRef idx="0"/>
          <a:fillRef idx="0"/>
          <a:effectRef idx="0"/>
          <a:fontRef idx="minor"/>
        </p:style>
      </p:sp>
      <p:sp>
        <p:nvSpPr>
          <p:cNvPr id="1" name="CustomShape 2"/>
          <p:cNvSpPr/>
          <p:nvPr/>
        </p:nvSpPr>
        <p:spPr>
          <a:xfrm>
            <a:off x="0" y="0"/>
            <a:ext cx="144000" cy="1198440"/>
          </a:xfrm>
          <a:prstGeom prst="rect">
            <a:avLst/>
          </a:prstGeom>
          <a:solidFill>
            <a:srgbClr val="ffce34"/>
          </a:solidFill>
          <a:ln>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rIns="90000" tIns="46800" bIns="46800"/>
          <a:p>
            <a:r>
              <a:rPr b="0" lang="en-US" sz="1100" spc="-1" strike="noStrike">
                <a:solidFill>
                  <a:srgbClr val="000000"/>
                </a:solidFill>
                <a:latin typeface="Arial"/>
              </a:rPr>
              <a:t>Divergent values and perspectives drive three distinct viewpoints on grizzly bear reintroduction in Washington, the United States</a:t>
            </a:r>
            <a:endParaRPr b="0" lang="en-US" sz="1100" spc="-1" strike="noStrike">
              <a:solidFill>
                <a:srgbClr val="000000"/>
              </a:solidFill>
              <a:latin typeface="Arial"/>
            </a:endParaRPr>
          </a:p>
        </p:txBody>
      </p:sp>
      <p:sp>
        <p:nvSpPr>
          <p:cNvPr id="45" name="TextShape 2"/>
          <p:cNvSpPr txBox="1"/>
          <p:nvPr/>
        </p:nvSpPr>
        <p:spPr>
          <a:xfrm>
            <a:off x="360000" y="5940000"/>
            <a:ext cx="8640000" cy="451800"/>
          </a:xfrm>
          <a:prstGeom prst="rect">
            <a:avLst/>
          </a:prstGeom>
          <a:noFill/>
          <a:ln>
            <a:noFill/>
          </a:ln>
        </p:spPr>
        <p:txBody>
          <a:bodyPr lIns="90000" rIns="90000" tIns="45000" bIns="45000"/>
          <a:p>
            <a:r>
              <a:rPr b="1" lang="en-US" sz="800" spc="-1" strike="noStrike">
                <a:solidFill>
                  <a:srgbClr val="0054a6"/>
                </a:solidFill>
                <a:latin typeface="Arial"/>
              </a:rPr>
              <a:t>People and Nature, Volume: 7, Issue: 1, Pages: 127-145, First published: 17 November 2024, DOI: (10.1002/pan3.10748) </a:t>
            </a:r>
            <a:endParaRPr b="0" lang="en-US" sz="800" spc="-1" strike="noStrike">
              <a:solidFill>
                <a:srgbClr val="000000"/>
              </a:solidFill>
              <a:latin typeface="Arial"/>
            </a:endParaRPr>
          </a:p>
        </p:txBody>
      </p:sp>
      <p:pic>
        <p:nvPicPr>
          <p:cNvPr id="46" name="Main graphic" descr=""/>
          <p:cNvPicPr/>
          <p:nvPr/>
        </p:nvPicPr>
        <p:blipFill>
          <a:blip r:embed="rId1"/>
          <a:stretch/>
        </p:blipFill>
        <p:spPr>
          <a:xfrm>
            <a:off x="1549440" y="762120"/>
            <a:ext cx="6095880" cy="380988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