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8288000" cy="10287000"/>
  <p:notesSz cx="6858000" cy="9144000"/>
  <p:embeddedFontLst>
    <p:embeddedFont>
      <p:font typeface="Arial Narrow" panose="020B0606020202030204" pitchFamily="34" charset="0"/>
      <p:regular r:id="rId11"/>
      <p:bold r:id="rId12"/>
      <p:italic r:id="rId13"/>
      <p:boldItalic r:id="rId14"/>
    </p:embeddedFont>
    <p:embeddedFont>
      <p:font typeface="Arimo" panose="020B0604020202020204" charset="0"/>
      <p:regular r:id="rId15"/>
    </p:embeddedFont>
    <p:embeddedFont>
      <p:font typeface="Arimo Bold" panose="020B0604020202020204" charset="0"/>
      <p:regular r:id="rId16"/>
    </p:embeddedFont>
    <p:embeddedFont>
      <p:font typeface="Arimo Italics" panose="020B0604020202020204" charset="0"/>
      <p:regular r:id="rId17"/>
    </p:embeddedFont>
    <p:embeddedFont>
      <p:font typeface="Belleza" panose="020B0604020202020204" charset="0"/>
      <p:regular r:id="rId18"/>
    </p:embeddedFont>
    <p:embeddedFont>
      <p:font typeface="Calibri" panose="020F0502020204030204" pitchFamily="34"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2" d="100"/>
          <a:sy n="52" d="100"/>
        </p:scale>
        <p:origin x="850"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font" Target="fonts/font12.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prestigekingscounty.net.in/" TargetMode="External"/><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godrejsplendour.net.in/location.html" TargetMode="External"/><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godrejsplendour.net.in/master-plan.html" TargetMode="External"/><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godrejsplendour.net.in/floor-plan.html" TargetMode="External"/><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hyperlink" Target="https://www.prestigekingscounty.net.in/floor-plan.html"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godrejsplendour.net.in/price.html" TargetMode="External"/><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godrejsplendour.net.in/amenities.html" TargetMode="External"/><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hyperlink" Target="https://www.prestigekingscounty.net.in/amenities.html"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godrejsplendour.net.in/specifications.html" TargetMode="External"/><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sv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8535"/>
        </a:solidFill>
        <a:effectLst/>
      </p:bgPr>
    </p:bg>
    <p:spTree>
      <p:nvGrpSpPr>
        <p:cNvPr id="1" name=""/>
        <p:cNvGrpSpPr/>
        <p:nvPr/>
      </p:nvGrpSpPr>
      <p:grpSpPr>
        <a:xfrm>
          <a:off x="0" y="0"/>
          <a:ext cx="0" cy="0"/>
          <a:chOff x="0" y="0"/>
          <a:chExt cx="0" cy="0"/>
        </a:xfrm>
      </p:grpSpPr>
      <p:grpSp>
        <p:nvGrpSpPr>
          <p:cNvPr id="2" name="Group 2"/>
          <p:cNvGrpSpPr/>
          <p:nvPr/>
        </p:nvGrpSpPr>
        <p:grpSpPr>
          <a:xfrm>
            <a:off x="6643670" y="1327077"/>
            <a:ext cx="10653455" cy="7827850"/>
            <a:chOff x="50433" y="220036"/>
            <a:chExt cx="14204606" cy="8346443"/>
          </a:xfrm>
        </p:grpSpPr>
        <p:pic>
          <p:nvPicPr>
            <p:cNvPr id="3" name="Picture 3"/>
            <p:cNvPicPr>
              <a:picLocks noChangeAspect="1"/>
            </p:cNvPicPr>
            <p:nvPr/>
          </p:nvPicPr>
          <p:blipFill>
            <a:blip r:embed="rId2">
              <a:extLst>
                <a:ext uri="{28A0092B-C50C-407E-A947-70E740481C1C}">
                  <a14:useLocalDpi xmlns:a14="http://schemas.microsoft.com/office/drawing/2010/main" val="0"/>
                </a:ext>
              </a:extLst>
            </a:blip>
            <a:srcRect/>
            <a:stretch/>
          </p:blipFill>
          <p:spPr>
            <a:xfrm>
              <a:off x="50433" y="220036"/>
              <a:ext cx="14204606" cy="8346443"/>
            </a:xfrm>
            <a:prstGeom prst="rect">
              <a:avLst/>
            </a:prstGeom>
          </p:spPr>
        </p:pic>
      </p:grpSp>
      <p:grpSp>
        <p:nvGrpSpPr>
          <p:cNvPr id="4" name="Group 4"/>
          <p:cNvGrpSpPr/>
          <p:nvPr/>
        </p:nvGrpSpPr>
        <p:grpSpPr>
          <a:xfrm>
            <a:off x="1028700" y="1162050"/>
            <a:ext cx="5577145" cy="8229600"/>
            <a:chOff x="0" y="0"/>
            <a:chExt cx="2034558" cy="3002180"/>
          </a:xfrm>
        </p:grpSpPr>
        <p:sp>
          <p:nvSpPr>
            <p:cNvPr id="5" name="Freeform 5"/>
            <p:cNvSpPr/>
            <p:nvPr/>
          </p:nvSpPr>
          <p:spPr>
            <a:xfrm>
              <a:off x="0" y="0"/>
              <a:ext cx="2034558" cy="3002180"/>
            </a:xfrm>
            <a:custGeom>
              <a:avLst/>
              <a:gdLst/>
              <a:ahLst/>
              <a:cxnLst/>
              <a:rect l="l" t="t" r="r" b="b"/>
              <a:pathLst>
                <a:path w="2034558" h="3002180">
                  <a:moveTo>
                    <a:pt x="0" y="0"/>
                  </a:moveTo>
                  <a:lnTo>
                    <a:pt x="2034558" y="0"/>
                  </a:lnTo>
                  <a:lnTo>
                    <a:pt x="2034558" y="3002180"/>
                  </a:lnTo>
                  <a:lnTo>
                    <a:pt x="0" y="3002180"/>
                  </a:lnTo>
                  <a:close/>
                </a:path>
              </a:pathLst>
            </a:custGeom>
            <a:solidFill>
              <a:srgbClr val="F9F7DC"/>
            </a:solidFill>
          </p:spPr>
        </p:sp>
      </p:grpSp>
      <p:grpSp>
        <p:nvGrpSpPr>
          <p:cNvPr id="6" name="Group 6"/>
          <p:cNvGrpSpPr/>
          <p:nvPr/>
        </p:nvGrpSpPr>
        <p:grpSpPr>
          <a:xfrm>
            <a:off x="1028700" y="8587956"/>
            <a:ext cx="5577145" cy="803694"/>
            <a:chOff x="0" y="0"/>
            <a:chExt cx="2034558" cy="293190"/>
          </a:xfrm>
        </p:grpSpPr>
        <p:sp>
          <p:nvSpPr>
            <p:cNvPr id="7" name="Freeform 7"/>
            <p:cNvSpPr/>
            <p:nvPr/>
          </p:nvSpPr>
          <p:spPr>
            <a:xfrm>
              <a:off x="0" y="0"/>
              <a:ext cx="2034558" cy="293190"/>
            </a:xfrm>
            <a:custGeom>
              <a:avLst/>
              <a:gdLst/>
              <a:ahLst/>
              <a:cxnLst/>
              <a:rect l="l" t="t" r="r" b="b"/>
              <a:pathLst>
                <a:path w="2034558" h="293190">
                  <a:moveTo>
                    <a:pt x="0" y="0"/>
                  </a:moveTo>
                  <a:lnTo>
                    <a:pt x="2034558" y="0"/>
                  </a:lnTo>
                  <a:lnTo>
                    <a:pt x="2034558" y="293190"/>
                  </a:lnTo>
                  <a:lnTo>
                    <a:pt x="0" y="293190"/>
                  </a:lnTo>
                  <a:close/>
                </a:path>
              </a:pathLst>
            </a:custGeom>
            <a:solidFill>
              <a:srgbClr val="C43C1E"/>
            </a:solidFill>
          </p:spPr>
        </p:sp>
      </p:grpSp>
      <p:sp>
        <p:nvSpPr>
          <p:cNvPr id="8" name="TextBox 8"/>
          <p:cNvSpPr txBox="1"/>
          <p:nvPr/>
        </p:nvSpPr>
        <p:spPr>
          <a:xfrm>
            <a:off x="1293377" y="3467362"/>
            <a:ext cx="5047791" cy="3488134"/>
          </a:xfrm>
          <a:prstGeom prst="rect">
            <a:avLst/>
          </a:prstGeom>
        </p:spPr>
        <p:txBody>
          <a:bodyPr lIns="0" tIns="0" rIns="0" bIns="0" rtlCol="0" anchor="t">
            <a:spAutoFit/>
          </a:bodyPr>
          <a:lstStyle/>
          <a:p>
            <a:pPr algn="ctr">
              <a:lnSpc>
                <a:spcPts val="6760"/>
              </a:lnSpc>
            </a:pPr>
            <a:r>
              <a:rPr lang="en-US" sz="6500" dirty="0">
                <a:solidFill>
                  <a:srgbClr val="763C00"/>
                </a:solidFill>
                <a:latin typeface="Belleza"/>
              </a:rPr>
              <a:t>Prestige </a:t>
            </a:r>
          </a:p>
          <a:p>
            <a:pPr algn="ctr">
              <a:lnSpc>
                <a:spcPts val="6760"/>
              </a:lnSpc>
            </a:pPr>
            <a:r>
              <a:rPr lang="en-US" sz="6500" dirty="0">
                <a:solidFill>
                  <a:srgbClr val="763C00"/>
                </a:solidFill>
                <a:latin typeface="Belleza"/>
              </a:rPr>
              <a:t>Kings</a:t>
            </a:r>
          </a:p>
          <a:p>
            <a:pPr algn="ctr">
              <a:lnSpc>
                <a:spcPts val="6760"/>
              </a:lnSpc>
            </a:pPr>
            <a:r>
              <a:rPr lang="en-US" sz="6500" dirty="0">
                <a:solidFill>
                  <a:srgbClr val="763C00"/>
                </a:solidFill>
                <a:latin typeface="Belleza"/>
              </a:rPr>
              <a:t>County</a:t>
            </a:r>
          </a:p>
          <a:p>
            <a:pPr algn="ctr">
              <a:lnSpc>
                <a:spcPts val="6760"/>
              </a:lnSpc>
            </a:pPr>
            <a:r>
              <a:rPr lang="en-US" sz="6500" dirty="0">
                <a:solidFill>
                  <a:srgbClr val="763C00"/>
                </a:solidFill>
                <a:latin typeface="Belleza"/>
              </a:rPr>
              <a:t>Presenting</a:t>
            </a:r>
          </a:p>
        </p:txBody>
      </p:sp>
      <p:sp>
        <p:nvSpPr>
          <p:cNvPr id="9" name="TextBox 9"/>
          <p:cNvSpPr txBox="1"/>
          <p:nvPr/>
        </p:nvSpPr>
        <p:spPr>
          <a:xfrm>
            <a:off x="2046512" y="8745328"/>
            <a:ext cx="3541521" cy="409599"/>
          </a:xfrm>
          <a:prstGeom prst="rect">
            <a:avLst/>
          </a:prstGeom>
        </p:spPr>
        <p:txBody>
          <a:bodyPr lIns="0" tIns="0" rIns="0" bIns="0" rtlCol="0" anchor="t">
            <a:spAutoFit/>
          </a:bodyPr>
          <a:lstStyle/>
          <a:p>
            <a:pPr algn="ctr">
              <a:lnSpc>
                <a:spcPts val="3499"/>
              </a:lnSpc>
              <a:spcBef>
                <a:spcPct val="0"/>
              </a:spcBef>
            </a:pPr>
            <a:r>
              <a:rPr lang="en-US" sz="2499" spc="124" dirty="0">
                <a:solidFill>
                  <a:srgbClr val="F9F7DC"/>
                </a:solidFill>
                <a:latin typeface="Arimo"/>
              </a:rPr>
              <a:t>by Prestige Group</a:t>
            </a:r>
          </a:p>
        </p:txBody>
      </p:sp>
      <p:sp>
        <p:nvSpPr>
          <p:cNvPr id="10" name="TextBox 10"/>
          <p:cNvSpPr txBox="1"/>
          <p:nvPr/>
        </p:nvSpPr>
        <p:spPr>
          <a:xfrm>
            <a:off x="1028700" y="9690100"/>
            <a:ext cx="3159700" cy="299720"/>
          </a:xfrm>
          <a:prstGeom prst="rect">
            <a:avLst/>
          </a:prstGeom>
        </p:spPr>
        <p:txBody>
          <a:bodyPr lIns="0" tIns="0" rIns="0" bIns="0" rtlCol="0" anchor="t">
            <a:spAutoFit/>
          </a:bodyPr>
          <a:lstStyle/>
          <a:p>
            <a:pPr>
              <a:lnSpc>
                <a:spcPts val="2380"/>
              </a:lnSpc>
              <a:spcBef>
                <a:spcPct val="0"/>
              </a:spcBef>
            </a:pPr>
            <a:r>
              <a:rPr lang="en-US" sz="1700" spc="1360">
                <a:solidFill>
                  <a:srgbClr val="763C00"/>
                </a:solidFill>
                <a:latin typeface="Arimo Bold"/>
              </a:rPr>
              <a:t>2022</a:t>
            </a:r>
          </a:p>
        </p:txBody>
      </p:sp>
      <p:sp>
        <p:nvSpPr>
          <p:cNvPr id="11" name="TextBox 11"/>
          <p:cNvSpPr txBox="1"/>
          <p:nvPr/>
        </p:nvSpPr>
        <p:spPr>
          <a:xfrm>
            <a:off x="10684517" y="9690100"/>
            <a:ext cx="6574783" cy="299720"/>
          </a:xfrm>
          <a:prstGeom prst="rect">
            <a:avLst/>
          </a:prstGeom>
        </p:spPr>
        <p:txBody>
          <a:bodyPr lIns="0" tIns="0" rIns="0" bIns="0" rtlCol="0" anchor="t">
            <a:spAutoFit/>
          </a:bodyPr>
          <a:lstStyle/>
          <a:p>
            <a:pPr algn="r">
              <a:lnSpc>
                <a:spcPts val="2380"/>
              </a:lnSpc>
              <a:spcBef>
                <a:spcPct val="0"/>
              </a:spcBef>
            </a:pPr>
            <a:r>
              <a:rPr lang="en-US" sz="1700" spc="1360">
                <a:solidFill>
                  <a:srgbClr val="763C00"/>
                </a:solidFill>
                <a:latin typeface="Arimo Bold"/>
              </a:rPr>
              <a:t>PRESENTATION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8535"/>
        </a:solidFill>
        <a:effectLst/>
      </p:bgPr>
    </p:bg>
    <p:spTree>
      <p:nvGrpSpPr>
        <p:cNvPr id="1" name=""/>
        <p:cNvGrpSpPr/>
        <p:nvPr/>
      </p:nvGrpSpPr>
      <p:grpSpPr>
        <a:xfrm>
          <a:off x="0" y="0"/>
          <a:ext cx="0" cy="0"/>
          <a:chOff x="0" y="0"/>
          <a:chExt cx="0" cy="0"/>
        </a:xfrm>
      </p:grpSpPr>
      <p:grpSp>
        <p:nvGrpSpPr>
          <p:cNvPr id="2" name="Group 2"/>
          <p:cNvGrpSpPr/>
          <p:nvPr/>
        </p:nvGrpSpPr>
        <p:grpSpPr>
          <a:xfrm>
            <a:off x="9504040" y="2918669"/>
            <a:ext cx="7755257" cy="4468711"/>
            <a:chOff x="206660" y="2342159"/>
            <a:chExt cx="9039030" cy="5958281"/>
          </a:xfrm>
        </p:grpSpPr>
        <p:pic>
          <p:nvPicPr>
            <p:cNvPr id="3" name="Picture 3"/>
            <p:cNvPicPr>
              <a:picLocks noChangeAspect="1"/>
            </p:cNvPicPr>
            <p:nvPr/>
          </p:nvPicPr>
          <p:blipFill>
            <a:blip r:embed="rId2">
              <a:extLst>
                <a:ext uri="{28A0092B-C50C-407E-A947-70E740481C1C}">
                  <a14:useLocalDpi xmlns:a14="http://schemas.microsoft.com/office/drawing/2010/main" val="0"/>
                </a:ext>
              </a:extLst>
            </a:blip>
            <a:srcRect/>
            <a:stretch/>
          </p:blipFill>
          <p:spPr>
            <a:xfrm>
              <a:off x="206660" y="2342159"/>
              <a:ext cx="9039030" cy="5958281"/>
            </a:xfrm>
            <a:prstGeom prst="rect">
              <a:avLst/>
            </a:prstGeom>
          </p:spPr>
        </p:pic>
      </p:grpSp>
      <p:grpSp>
        <p:nvGrpSpPr>
          <p:cNvPr id="4" name="Group 4"/>
          <p:cNvGrpSpPr/>
          <p:nvPr/>
        </p:nvGrpSpPr>
        <p:grpSpPr>
          <a:xfrm>
            <a:off x="0" y="317500"/>
            <a:ext cx="18288000" cy="417760"/>
            <a:chOff x="0" y="0"/>
            <a:chExt cx="6671512" cy="152400"/>
          </a:xfrm>
        </p:grpSpPr>
        <p:sp>
          <p:nvSpPr>
            <p:cNvPr id="5" name="Freeform 5"/>
            <p:cNvSpPr/>
            <p:nvPr/>
          </p:nvSpPr>
          <p:spPr>
            <a:xfrm>
              <a:off x="0" y="0"/>
              <a:ext cx="6671512" cy="152400"/>
            </a:xfrm>
            <a:custGeom>
              <a:avLst/>
              <a:gdLst/>
              <a:ahLst/>
              <a:cxnLst/>
              <a:rect l="l" t="t" r="r" b="b"/>
              <a:pathLst>
                <a:path w="6671512" h="152400">
                  <a:moveTo>
                    <a:pt x="0" y="0"/>
                  </a:moveTo>
                  <a:lnTo>
                    <a:pt x="6671512" y="0"/>
                  </a:lnTo>
                  <a:lnTo>
                    <a:pt x="6671512" y="152400"/>
                  </a:lnTo>
                  <a:lnTo>
                    <a:pt x="0" y="152400"/>
                  </a:lnTo>
                  <a:close/>
                </a:path>
              </a:pathLst>
            </a:custGeom>
            <a:solidFill>
              <a:srgbClr val="F9F7DC"/>
            </a:solidFill>
          </p:spPr>
        </p:sp>
      </p:grpSp>
      <p:grpSp>
        <p:nvGrpSpPr>
          <p:cNvPr id="6" name="Group 6"/>
          <p:cNvGrpSpPr/>
          <p:nvPr/>
        </p:nvGrpSpPr>
        <p:grpSpPr>
          <a:xfrm>
            <a:off x="0" y="735260"/>
            <a:ext cx="9349045" cy="1357274"/>
            <a:chOff x="0" y="0"/>
            <a:chExt cx="3410557" cy="495137"/>
          </a:xfrm>
        </p:grpSpPr>
        <p:sp>
          <p:nvSpPr>
            <p:cNvPr id="7" name="Freeform 7"/>
            <p:cNvSpPr/>
            <p:nvPr/>
          </p:nvSpPr>
          <p:spPr>
            <a:xfrm>
              <a:off x="0" y="0"/>
              <a:ext cx="3410557" cy="495137"/>
            </a:xfrm>
            <a:custGeom>
              <a:avLst/>
              <a:gdLst/>
              <a:ahLst/>
              <a:cxnLst/>
              <a:rect l="l" t="t" r="r" b="b"/>
              <a:pathLst>
                <a:path w="3410557" h="495137">
                  <a:moveTo>
                    <a:pt x="0" y="0"/>
                  </a:moveTo>
                  <a:lnTo>
                    <a:pt x="3410557" y="0"/>
                  </a:lnTo>
                  <a:lnTo>
                    <a:pt x="3410557" y="495137"/>
                  </a:lnTo>
                  <a:lnTo>
                    <a:pt x="0" y="495137"/>
                  </a:lnTo>
                  <a:close/>
                </a:path>
              </a:pathLst>
            </a:custGeom>
            <a:solidFill>
              <a:srgbClr val="763C00">
                <a:alpha val="49804"/>
              </a:srgbClr>
            </a:solidFill>
          </p:spPr>
        </p:sp>
      </p:grpSp>
      <p:sp>
        <p:nvSpPr>
          <p:cNvPr id="8" name="TextBox 8"/>
          <p:cNvSpPr txBox="1"/>
          <p:nvPr/>
        </p:nvSpPr>
        <p:spPr>
          <a:xfrm>
            <a:off x="1041975" y="1014482"/>
            <a:ext cx="7265096" cy="894080"/>
          </a:xfrm>
          <a:prstGeom prst="rect">
            <a:avLst/>
          </a:prstGeom>
        </p:spPr>
        <p:txBody>
          <a:bodyPr lIns="0" tIns="0" rIns="0" bIns="0" rtlCol="0" anchor="t">
            <a:spAutoFit/>
          </a:bodyPr>
          <a:lstStyle/>
          <a:p>
            <a:pPr algn="ctr">
              <a:lnSpc>
                <a:spcPts val="6760"/>
              </a:lnSpc>
            </a:pPr>
            <a:r>
              <a:rPr lang="en-US" sz="6500">
                <a:solidFill>
                  <a:srgbClr val="F9F7DC"/>
                </a:solidFill>
                <a:latin typeface="Belleza"/>
              </a:rPr>
              <a:t>About Us</a:t>
            </a:r>
          </a:p>
        </p:txBody>
      </p:sp>
      <p:sp>
        <p:nvSpPr>
          <p:cNvPr id="10" name="TextBox 10"/>
          <p:cNvSpPr txBox="1"/>
          <p:nvPr/>
        </p:nvSpPr>
        <p:spPr>
          <a:xfrm>
            <a:off x="1028703" y="3173412"/>
            <a:ext cx="7436543" cy="3573286"/>
          </a:xfrm>
          <a:prstGeom prst="rect">
            <a:avLst/>
          </a:prstGeom>
        </p:spPr>
        <p:txBody>
          <a:bodyPr lIns="0" tIns="0" rIns="0" bIns="0" rtlCol="0" anchor="t">
            <a:spAutoFit/>
          </a:bodyPr>
          <a:lstStyle/>
          <a:p>
            <a:pPr algn="just">
              <a:lnSpc>
                <a:spcPts val="3499"/>
              </a:lnSpc>
            </a:pPr>
            <a:r>
              <a:rPr lang="en-US" sz="2800" dirty="0">
                <a:hlinkClick r:id="rId3"/>
              </a:rPr>
              <a:t>Prestige Kings County </a:t>
            </a:r>
            <a:r>
              <a:rPr lang="en-US" sz="2800" dirty="0"/>
              <a:t>is a opulent residential development plot project. It provides the ideal fusion of modern living, elegant design, and unmatched amenities and is located in the cosmopolitan city. This prestigious development, which caters to those seeking the pinnacle of urban living, stands tall as a symbol of opulence and exclusivity.</a:t>
            </a:r>
          </a:p>
        </p:txBody>
      </p:sp>
      <p:sp>
        <p:nvSpPr>
          <p:cNvPr id="14" name="TextBox 14"/>
          <p:cNvSpPr txBox="1"/>
          <p:nvPr/>
        </p:nvSpPr>
        <p:spPr>
          <a:xfrm>
            <a:off x="1028703" y="2506662"/>
            <a:ext cx="7265096" cy="533400"/>
          </a:xfrm>
          <a:prstGeom prst="rect">
            <a:avLst/>
          </a:prstGeom>
        </p:spPr>
        <p:txBody>
          <a:bodyPr lIns="0" tIns="0" rIns="0" bIns="0" rtlCol="0" anchor="t">
            <a:spAutoFit/>
          </a:bodyPr>
          <a:lstStyle/>
          <a:p>
            <a:pPr>
              <a:lnSpc>
                <a:spcPts val="4200"/>
              </a:lnSpc>
              <a:spcBef>
                <a:spcPct val="0"/>
              </a:spcBef>
            </a:pPr>
            <a:r>
              <a:rPr lang="en-US" sz="3000" spc="150">
                <a:solidFill>
                  <a:srgbClr val="763C00"/>
                </a:solidFill>
                <a:latin typeface="Belleza Bold"/>
              </a:rPr>
              <a:t>SPECIALIZATIONS :</a:t>
            </a:r>
          </a:p>
        </p:txBody>
      </p:sp>
      <p:sp>
        <p:nvSpPr>
          <p:cNvPr id="15" name="TextBox 15"/>
          <p:cNvSpPr txBox="1"/>
          <p:nvPr/>
        </p:nvSpPr>
        <p:spPr>
          <a:xfrm>
            <a:off x="1028700" y="9690100"/>
            <a:ext cx="3159700" cy="299720"/>
          </a:xfrm>
          <a:prstGeom prst="rect">
            <a:avLst/>
          </a:prstGeom>
        </p:spPr>
        <p:txBody>
          <a:bodyPr lIns="0" tIns="0" rIns="0" bIns="0" rtlCol="0" anchor="t">
            <a:spAutoFit/>
          </a:bodyPr>
          <a:lstStyle/>
          <a:p>
            <a:pPr>
              <a:lnSpc>
                <a:spcPts val="2380"/>
              </a:lnSpc>
              <a:spcBef>
                <a:spcPct val="0"/>
              </a:spcBef>
            </a:pPr>
            <a:r>
              <a:rPr lang="en-US" sz="1700" spc="1360">
                <a:solidFill>
                  <a:srgbClr val="763C00"/>
                </a:solidFill>
                <a:latin typeface="Arimo Bold"/>
              </a:rPr>
              <a:t>2022</a:t>
            </a:r>
          </a:p>
        </p:txBody>
      </p:sp>
      <p:sp>
        <p:nvSpPr>
          <p:cNvPr id="16" name="TextBox 16"/>
          <p:cNvSpPr txBox="1"/>
          <p:nvPr/>
        </p:nvSpPr>
        <p:spPr>
          <a:xfrm>
            <a:off x="10684517" y="9690100"/>
            <a:ext cx="6574783" cy="299720"/>
          </a:xfrm>
          <a:prstGeom prst="rect">
            <a:avLst/>
          </a:prstGeom>
        </p:spPr>
        <p:txBody>
          <a:bodyPr lIns="0" tIns="0" rIns="0" bIns="0" rtlCol="0" anchor="t">
            <a:spAutoFit/>
          </a:bodyPr>
          <a:lstStyle/>
          <a:p>
            <a:pPr algn="r">
              <a:lnSpc>
                <a:spcPts val="2380"/>
              </a:lnSpc>
              <a:spcBef>
                <a:spcPct val="0"/>
              </a:spcBef>
            </a:pPr>
            <a:r>
              <a:rPr lang="en-US" sz="1700" spc="1360">
                <a:solidFill>
                  <a:srgbClr val="763C00"/>
                </a:solidFill>
                <a:latin typeface="Arimo Bold"/>
              </a:rPr>
              <a:t>PRESENTATION</a:t>
            </a:r>
          </a:p>
        </p:txBody>
      </p:sp>
      <p:sp>
        <p:nvSpPr>
          <p:cNvPr id="17" name="TextBox 17"/>
          <p:cNvSpPr txBox="1"/>
          <p:nvPr/>
        </p:nvSpPr>
        <p:spPr>
          <a:xfrm>
            <a:off x="15506788" y="334927"/>
            <a:ext cx="1752512" cy="325755"/>
          </a:xfrm>
          <a:prstGeom prst="rect">
            <a:avLst/>
          </a:prstGeom>
        </p:spPr>
        <p:txBody>
          <a:bodyPr lIns="0" tIns="0" rIns="0" bIns="0" rtlCol="0" anchor="t">
            <a:spAutoFit/>
          </a:bodyPr>
          <a:lstStyle/>
          <a:p>
            <a:pPr algn="r">
              <a:lnSpc>
                <a:spcPts val="2520"/>
              </a:lnSpc>
              <a:spcBef>
                <a:spcPct val="0"/>
              </a:spcBef>
            </a:pPr>
            <a:r>
              <a:rPr lang="en-US" sz="1800" spc="89">
                <a:solidFill>
                  <a:srgbClr val="763C00"/>
                </a:solidFill>
                <a:latin typeface="Arimo"/>
              </a:rPr>
              <a:t>Page 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8535"/>
        </a:solidFill>
        <a:effectLst/>
      </p:bgPr>
    </p:bg>
    <p:spTree>
      <p:nvGrpSpPr>
        <p:cNvPr id="1" name=""/>
        <p:cNvGrpSpPr/>
        <p:nvPr/>
      </p:nvGrpSpPr>
      <p:grpSpPr>
        <a:xfrm>
          <a:off x="0" y="0"/>
          <a:ext cx="0" cy="0"/>
          <a:chOff x="0" y="0"/>
          <a:chExt cx="0" cy="0"/>
        </a:xfrm>
      </p:grpSpPr>
      <p:grpSp>
        <p:nvGrpSpPr>
          <p:cNvPr id="2" name="Group 2"/>
          <p:cNvGrpSpPr/>
          <p:nvPr/>
        </p:nvGrpSpPr>
        <p:grpSpPr>
          <a:xfrm>
            <a:off x="0" y="1831562"/>
            <a:ext cx="8752145" cy="2232130"/>
            <a:chOff x="0" y="0"/>
            <a:chExt cx="3192806" cy="814287"/>
          </a:xfrm>
        </p:grpSpPr>
        <p:sp>
          <p:nvSpPr>
            <p:cNvPr id="3" name="Freeform 3"/>
            <p:cNvSpPr/>
            <p:nvPr/>
          </p:nvSpPr>
          <p:spPr>
            <a:xfrm>
              <a:off x="0" y="0"/>
              <a:ext cx="3192806" cy="814287"/>
            </a:xfrm>
            <a:custGeom>
              <a:avLst/>
              <a:gdLst/>
              <a:ahLst/>
              <a:cxnLst/>
              <a:rect l="l" t="t" r="r" b="b"/>
              <a:pathLst>
                <a:path w="3192806" h="814287">
                  <a:moveTo>
                    <a:pt x="0" y="0"/>
                  </a:moveTo>
                  <a:lnTo>
                    <a:pt x="3192806" y="0"/>
                  </a:lnTo>
                  <a:lnTo>
                    <a:pt x="3192806" y="814287"/>
                  </a:lnTo>
                  <a:lnTo>
                    <a:pt x="0" y="814287"/>
                  </a:lnTo>
                  <a:close/>
                </a:path>
              </a:pathLst>
            </a:custGeom>
            <a:solidFill>
              <a:srgbClr val="F9F7DC">
                <a:alpha val="49804"/>
              </a:srgbClr>
            </a:solidFill>
          </p:spPr>
        </p:sp>
      </p:grpSp>
      <p:grpSp>
        <p:nvGrpSpPr>
          <p:cNvPr id="4" name="Group 4"/>
          <p:cNvGrpSpPr/>
          <p:nvPr/>
        </p:nvGrpSpPr>
        <p:grpSpPr>
          <a:xfrm>
            <a:off x="8665849" y="1853177"/>
            <a:ext cx="9586655" cy="6219342"/>
            <a:chOff x="-47328" y="1490556"/>
            <a:chExt cx="12782206" cy="8292455"/>
          </a:xfrm>
        </p:grpSpPr>
        <p:pic>
          <p:nvPicPr>
            <p:cNvPr id="5" name="Picture 5"/>
            <p:cNvPicPr>
              <a:picLocks noChangeAspect="1"/>
            </p:cNvPicPr>
            <p:nvPr/>
          </p:nvPicPr>
          <p:blipFill>
            <a:blip r:embed="rId2">
              <a:extLst>
                <a:ext uri="{28A0092B-C50C-407E-A947-70E740481C1C}">
                  <a14:useLocalDpi xmlns:a14="http://schemas.microsoft.com/office/drawing/2010/main" val="0"/>
                </a:ext>
              </a:extLst>
            </a:blip>
            <a:srcRect/>
            <a:stretch/>
          </p:blipFill>
          <p:spPr>
            <a:xfrm>
              <a:off x="-47328" y="1490556"/>
              <a:ext cx="12782206" cy="8292455"/>
            </a:xfrm>
            <a:prstGeom prst="rect">
              <a:avLst/>
            </a:prstGeom>
          </p:spPr>
        </p:pic>
      </p:grpSp>
      <p:grpSp>
        <p:nvGrpSpPr>
          <p:cNvPr id="6" name="Group 6"/>
          <p:cNvGrpSpPr/>
          <p:nvPr/>
        </p:nvGrpSpPr>
        <p:grpSpPr>
          <a:xfrm>
            <a:off x="0" y="317500"/>
            <a:ext cx="18288000" cy="417760"/>
            <a:chOff x="0" y="0"/>
            <a:chExt cx="6671512" cy="152400"/>
          </a:xfrm>
        </p:grpSpPr>
        <p:sp>
          <p:nvSpPr>
            <p:cNvPr id="7" name="Freeform 7"/>
            <p:cNvSpPr/>
            <p:nvPr/>
          </p:nvSpPr>
          <p:spPr>
            <a:xfrm>
              <a:off x="0" y="0"/>
              <a:ext cx="6671512" cy="152400"/>
            </a:xfrm>
            <a:custGeom>
              <a:avLst/>
              <a:gdLst/>
              <a:ahLst/>
              <a:cxnLst/>
              <a:rect l="l" t="t" r="r" b="b"/>
              <a:pathLst>
                <a:path w="6671512" h="152400">
                  <a:moveTo>
                    <a:pt x="0" y="0"/>
                  </a:moveTo>
                  <a:lnTo>
                    <a:pt x="6671512" y="0"/>
                  </a:lnTo>
                  <a:lnTo>
                    <a:pt x="6671512" y="152400"/>
                  </a:lnTo>
                  <a:lnTo>
                    <a:pt x="0" y="152400"/>
                  </a:lnTo>
                  <a:close/>
                </a:path>
              </a:pathLst>
            </a:custGeom>
            <a:solidFill>
              <a:srgbClr val="F9F7DC"/>
            </a:solidFill>
          </p:spPr>
        </p:sp>
      </p:grpSp>
      <p:sp>
        <p:nvSpPr>
          <p:cNvPr id="10" name="TextBox 10"/>
          <p:cNvSpPr txBox="1"/>
          <p:nvPr/>
        </p:nvSpPr>
        <p:spPr>
          <a:xfrm>
            <a:off x="288039" y="2119586"/>
            <a:ext cx="8176067" cy="1744067"/>
          </a:xfrm>
          <a:prstGeom prst="rect">
            <a:avLst/>
          </a:prstGeom>
        </p:spPr>
        <p:txBody>
          <a:bodyPr lIns="0" tIns="0" rIns="0" bIns="0" rtlCol="0" anchor="t">
            <a:spAutoFit/>
          </a:bodyPr>
          <a:lstStyle/>
          <a:p>
            <a:pPr algn="r">
              <a:lnSpc>
                <a:spcPts val="6760"/>
              </a:lnSpc>
            </a:pPr>
            <a:r>
              <a:rPr lang="en-US" sz="6500" dirty="0">
                <a:solidFill>
                  <a:srgbClr val="763C00"/>
                </a:solidFill>
                <a:latin typeface="Belleza"/>
                <a:hlinkClick r:id="rId3"/>
              </a:rPr>
              <a:t>Prestige Kings County</a:t>
            </a:r>
          </a:p>
          <a:p>
            <a:pPr algn="r">
              <a:lnSpc>
                <a:spcPts val="6760"/>
              </a:lnSpc>
            </a:pPr>
            <a:r>
              <a:rPr lang="en-US" sz="6500" dirty="0">
                <a:solidFill>
                  <a:srgbClr val="763C00"/>
                </a:solidFill>
                <a:latin typeface="Belleza"/>
                <a:hlinkClick r:id="rId3"/>
              </a:rPr>
              <a:t>Location</a:t>
            </a:r>
            <a:endParaRPr lang="en-US" sz="6500" dirty="0">
              <a:solidFill>
                <a:srgbClr val="763C00"/>
              </a:solidFill>
              <a:latin typeface="Belleza"/>
            </a:endParaRPr>
          </a:p>
        </p:txBody>
      </p:sp>
      <p:sp>
        <p:nvSpPr>
          <p:cNvPr id="11" name="TextBox 11"/>
          <p:cNvSpPr txBox="1"/>
          <p:nvPr/>
        </p:nvSpPr>
        <p:spPr>
          <a:xfrm>
            <a:off x="515499" y="4460750"/>
            <a:ext cx="7789280" cy="2672848"/>
          </a:xfrm>
          <a:prstGeom prst="rect">
            <a:avLst/>
          </a:prstGeom>
        </p:spPr>
        <p:txBody>
          <a:bodyPr lIns="0" tIns="0" rIns="0" bIns="0" rtlCol="0" anchor="t">
            <a:spAutoFit/>
          </a:bodyPr>
          <a:lstStyle/>
          <a:p>
            <a:pPr algn="just">
              <a:lnSpc>
                <a:spcPts val="3499"/>
              </a:lnSpc>
            </a:pPr>
            <a:r>
              <a:rPr lang="en-US" sz="2800" dirty="0"/>
              <a:t>More than just residing in a opulent area, Prestige Kings County living involves integrating into a group of like-minded people who value life's finer things. The area frequently hosts exclusive events and social gatherings, giving locals chances to connect and create long-lasting relationships.</a:t>
            </a:r>
          </a:p>
        </p:txBody>
      </p:sp>
      <p:sp>
        <p:nvSpPr>
          <p:cNvPr id="12" name="TextBox 12"/>
          <p:cNvSpPr txBox="1"/>
          <p:nvPr/>
        </p:nvSpPr>
        <p:spPr>
          <a:xfrm>
            <a:off x="1028700" y="9690100"/>
            <a:ext cx="3159700" cy="299720"/>
          </a:xfrm>
          <a:prstGeom prst="rect">
            <a:avLst/>
          </a:prstGeom>
        </p:spPr>
        <p:txBody>
          <a:bodyPr lIns="0" tIns="0" rIns="0" bIns="0" rtlCol="0" anchor="t">
            <a:spAutoFit/>
          </a:bodyPr>
          <a:lstStyle/>
          <a:p>
            <a:pPr>
              <a:lnSpc>
                <a:spcPts val="2380"/>
              </a:lnSpc>
              <a:spcBef>
                <a:spcPct val="0"/>
              </a:spcBef>
            </a:pPr>
            <a:r>
              <a:rPr lang="en-US" sz="1700" spc="1360">
                <a:solidFill>
                  <a:srgbClr val="763C00"/>
                </a:solidFill>
                <a:latin typeface="Arimo Bold"/>
              </a:rPr>
              <a:t>2022</a:t>
            </a:r>
          </a:p>
        </p:txBody>
      </p:sp>
      <p:sp>
        <p:nvSpPr>
          <p:cNvPr id="13" name="TextBox 13"/>
          <p:cNvSpPr txBox="1"/>
          <p:nvPr/>
        </p:nvSpPr>
        <p:spPr>
          <a:xfrm>
            <a:off x="10684517" y="9690100"/>
            <a:ext cx="6574783" cy="299720"/>
          </a:xfrm>
          <a:prstGeom prst="rect">
            <a:avLst/>
          </a:prstGeom>
        </p:spPr>
        <p:txBody>
          <a:bodyPr lIns="0" tIns="0" rIns="0" bIns="0" rtlCol="0" anchor="t">
            <a:spAutoFit/>
          </a:bodyPr>
          <a:lstStyle/>
          <a:p>
            <a:pPr algn="r">
              <a:lnSpc>
                <a:spcPts val="2380"/>
              </a:lnSpc>
              <a:spcBef>
                <a:spcPct val="0"/>
              </a:spcBef>
            </a:pPr>
            <a:r>
              <a:rPr lang="en-US" sz="1700" spc="1360">
                <a:solidFill>
                  <a:srgbClr val="763C00"/>
                </a:solidFill>
                <a:latin typeface="Arimo Bold"/>
              </a:rPr>
              <a:t>PRESENTATION</a:t>
            </a:r>
          </a:p>
        </p:txBody>
      </p:sp>
      <p:sp>
        <p:nvSpPr>
          <p:cNvPr id="14" name="TextBox 14"/>
          <p:cNvSpPr txBox="1"/>
          <p:nvPr/>
        </p:nvSpPr>
        <p:spPr>
          <a:xfrm>
            <a:off x="15506788" y="334927"/>
            <a:ext cx="1752512" cy="325755"/>
          </a:xfrm>
          <a:prstGeom prst="rect">
            <a:avLst/>
          </a:prstGeom>
        </p:spPr>
        <p:txBody>
          <a:bodyPr lIns="0" tIns="0" rIns="0" bIns="0" rtlCol="0" anchor="t">
            <a:spAutoFit/>
          </a:bodyPr>
          <a:lstStyle/>
          <a:p>
            <a:pPr algn="r">
              <a:lnSpc>
                <a:spcPts val="2520"/>
              </a:lnSpc>
              <a:spcBef>
                <a:spcPct val="0"/>
              </a:spcBef>
            </a:pPr>
            <a:r>
              <a:rPr lang="en-US" sz="1800" spc="89">
                <a:solidFill>
                  <a:srgbClr val="763C00"/>
                </a:solidFill>
                <a:latin typeface="Arimo"/>
              </a:rPr>
              <a:t>Page 3</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8535"/>
        </a:solidFill>
        <a:effectLst/>
      </p:bgPr>
    </p:bg>
    <p:spTree>
      <p:nvGrpSpPr>
        <p:cNvPr id="1" name=""/>
        <p:cNvGrpSpPr/>
        <p:nvPr/>
      </p:nvGrpSpPr>
      <p:grpSpPr>
        <a:xfrm>
          <a:off x="0" y="0"/>
          <a:ext cx="0" cy="0"/>
          <a:chOff x="0" y="0"/>
          <a:chExt cx="0" cy="0"/>
        </a:xfrm>
      </p:grpSpPr>
      <p:grpSp>
        <p:nvGrpSpPr>
          <p:cNvPr id="2" name="Group 2"/>
          <p:cNvGrpSpPr/>
          <p:nvPr/>
        </p:nvGrpSpPr>
        <p:grpSpPr>
          <a:xfrm>
            <a:off x="0" y="3435041"/>
            <a:ext cx="9586655" cy="6006139"/>
            <a:chOff x="0" y="0"/>
            <a:chExt cx="12782206" cy="8008185"/>
          </a:xfrm>
        </p:grpSpPr>
        <p:pic>
          <p:nvPicPr>
            <p:cNvPr id="3" name="Picture 3"/>
            <p:cNvPicPr>
              <a:picLocks noChangeAspect="1"/>
            </p:cNvPicPr>
            <p:nvPr/>
          </p:nvPicPr>
          <p:blipFill>
            <a:blip r:embed="rId2">
              <a:extLst>
                <a:ext uri="{28A0092B-C50C-407E-A947-70E740481C1C}">
                  <a14:useLocalDpi xmlns:a14="http://schemas.microsoft.com/office/drawing/2010/main" val="0"/>
                </a:ext>
              </a:extLst>
            </a:blip>
            <a:srcRect t="8233" b="8233"/>
            <a:stretch/>
          </p:blipFill>
          <p:spPr>
            <a:xfrm>
              <a:off x="0" y="0"/>
              <a:ext cx="12782206" cy="8008185"/>
            </a:xfrm>
            <a:prstGeom prst="rect">
              <a:avLst/>
            </a:prstGeom>
          </p:spPr>
        </p:pic>
      </p:grpSp>
      <p:grpSp>
        <p:nvGrpSpPr>
          <p:cNvPr id="4" name="Group 4"/>
          <p:cNvGrpSpPr/>
          <p:nvPr/>
        </p:nvGrpSpPr>
        <p:grpSpPr>
          <a:xfrm>
            <a:off x="0" y="0"/>
            <a:ext cx="18288000" cy="3435041"/>
            <a:chOff x="0" y="0"/>
            <a:chExt cx="6671512" cy="1253112"/>
          </a:xfrm>
        </p:grpSpPr>
        <p:sp>
          <p:nvSpPr>
            <p:cNvPr id="5" name="Freeform 5"/>
            <p:cNvSpPr/>
            <p:nvPr/>
          </p:nvSpPr>
          <p:spPr>
            <a:xfrm>
              <a:off x="0" y="0"/>
              <a:ext cx="6671512" cy="1253112"/>
            </a:xfrm>
            <a:custGeom>
              <a:avLst/>
              <a:gdLst/>
              <a:ahLst/>
              <a:cxnLst/>
              <a:rect l="l" t="t" r="r" b="b"/>
              <a:pathLst>
                <a:path w="6671512" h="1253112">
                  <a:moveTo>
                    <a:pt x="0" y="0"/>
                  </a:moveTo>
                  <a:lnTo>
                    <a:pt x="6671512" y="0"/>
                  </a:lnTo>
                  <a:lnTo>
                    <a:pt x="6671512" y="1253112"/>
                  </a:lnTo>
                  <a:lnTo>
                    <a:pt x="0" y="1253112"/>
                  </a:lnTo>
                  <a:close/>
                </a:path>
              </a:pathLst>
            </a:custGeom>
            <a:solidFill>
              <a:srgbClr val="F9F7DC">
                <a:alpha val="49804"/>
              </a:srgbClr>
            </a:solidFill>
          </p:spPr>
        </p:sp>
      </p:grpSp>
      <p:sp>
        <p:nvSpPr>
          <p:cNvPr id="6" name="TextBox 6"/>
          <p:cNvSpPr txBox="1"/>
          <p:nvPr/>
        </p:nvSpPr>
        <p:spPr>
          <a:xfrm>
            <a:off x="1028700" y="9690100"/>
            <a:ext cx="3159700" cy="299720"/>
          </a:xfrm>
          <a:prstGeom prst="rect">
            <a:avLst/>
          </a:prstGeom>
        </p:spPr>
        <p:txBody>
          <a:bodyPr lIns="0" tIns="0" rIns="0" bIns="0" rtlCol="0" anchor="t">
            <a:spAutoFit/>
          </a:bodyPr>
          <a:lstStyle/>
          <a:p>
            <a:pPr>
              <a:lnSpc>
                <a:spcPts val="2380"/>
              </a:lnSpc>
              <a:spcBef>
                <a:spcPct val="0"/>
              </a:spcBef>
            </a:pPr>
            <a:r>
              <a:rPr lang="en-US" sz="1700" spc="1360">
                <a:solidFill>
                  <a:srgbClr val="763C00"/>
                </a:solidFill>
                <a:latin typeface="Arimo Bold"/>
              </a:rPr>
              <a:t>2022</a:t>
            </a:r>
          </a:p>
        </p:txBody>
      </p:sp>
      <p:sp>
        <p:nvSpPr>
          <p:cNvPr id="7" name="TextBox 7"/>
          <p:cNvSpPr txBox="1"/>
          <p:nvPr/>
        </p:nvSpPr>
        <p:spPr>
          <a:xfrm>
            <a:off x="10684517" y="9690100"/>
            <a:ext cx="6574783" cy="299720"/>
          </a:xfrm>
          <a:prstGeom prst="rect">
            <a:avLst/>
          </a:prstGeom>
        </p:spPr>
        <p:txBody>
          <a:bodyPr lIns="0" tIns="0" rIns="0" bIns="0" rtlCol="0" anchor="t">
            <a:spAutoFit/>
          </a:bodyPr>
          <a:lstStyle/>
          <a:p>
            <a:pPr algn="r">
              <a:lnSpc>
                <a:spcPts val="2380"/>
              </a:lnSpc>
              <a:spcBef>
                <a:spcPct val="0"/>
              </a:spcBef>
            </a:pPr>
            <a:r>
              <a:rPr lang="en-US" sz="1700" spc="1360">
                <a:solidFill>
                  <a:srgbClr val="763C00"/>
                </a:solidFill>
                <a:latin typeface="Arimo Bold"/>
              </a:rPr>
              <a:t>PRESENTATION</a:t>
            </a:r>
          </a:p>
        </p:txBody>
      </p:sp>
      <p:sp>
        <p:nvSpPr>
          <p:cNvPr id="8" name="TextBox 8"/>
          <p:cNvSpPr txBox="1"/>
          <p:nvPr/>
        </p:nvSpPr>
        <p:spPr>
          <a:xfrm>
            <a:off x="10927746" y="3783811"/>
            <a:ext cx="6574783" cy="4470968"/>
          </a:xfrm>
          <a:prstGeom prst="rect">
            <a:avLst/>
          </a:prstGeom>
        </p:spPr>
        <p:txBody>
          <a:bodyPr lIns="0" tIns="0" rIns="0" bIns="0" rtlCol="0" anchor="t">
            <a:spAutoFit/>
          </a:bodyPr>
          <a:lstStyle/>
          <a:p>
            <a:pPr algn="just">
              <a:lnSpc>
                <a:spcPts val="3499"/>
              </a:lnSpc>
              <a:spcBef>
                <a:spcPct val="0"/>
              </a:spcBef>
            </a:pPr>
            <a:r>
              <a:rPr lang="en-US" sz="2800" dirty="0"/>
              <a:t>An ambitious project called Prestige Kings County is still in the early stages of processing and documentation. Although the novel approach that underlies it is still a closely-guarded secret, it provides an alluring window into the last stage. The project adopts an all-encompassing and holistic approach and adheres to real estate industry best practices to ensure a thorough understanding of its development.</a:t>
            </a:r>
          </a:p>
        </p:txBody>
      </p:sp>
      <p:sp>
        <p:nvSpPr>
          <p:cNvPr id="9" name="TextBox 9"/>
          <p:cNvSpPr txBox="1"/>
          <p:nvPr/>
        </p:nvSpPr>
        <p:spPr>
          <a:xfrm>
            <a:off x="1747884" y="1449230"/>
            <a:ext cx="14792233" cy="973536"/>
          </a:xfrm>
          <a:prstGeom prst="rect">
            <a:avLst/>
          </a:prstGeom>
        </p:spPr>
        <p:txBody>
          <a:bodyPr lIns="0" tIns="0" rIns="0" bIns="0" rtlCol="0" anchor="t">
            <a:spAutoFit/>
          </a:bodyPr>
          <a:lstStyle/>
          <a:p>
            <a:pPr algn="ctr">
              <a:lnSpc>
                <a:spcPts val="8125"/>
              </a:lnSpc>
            </a:pPr>
            <a:r>
              <a:rPr lang="en-US" sz="6500" dirty="0">
                <a:solidFill>
                  <a:srgbClr val="763C00"/>
                </a:solidFill>
                <a:latin typeface="Belleza"/>
                <a:hlinkClick r:id="rId3"/>
              </a:rPr>
              <a:t>Prestige Kings County Master Plan</a:t>
            </a:r>
            <a:endParaRPr lang="en-US" sz="6500" dirty="0">
              <a:solidFill>
                <a:srgbClr val="763C00"/>
              </a:solidFill>
              <a:latin typeface="Belleza"/>
            </a:endParaRPr>
          </a:p>
        </p:txBody>
      </p:sp>
      <p:grpSp>
        <p:nvGrpSpPr>
          <p:cNvPr id="10" name="Group 10"/>
          <p:cNvGrpSpPr/>
          <p:nvPr/>
        </p:nvGrpSpPr>
        <p:grpSpPr>
          <a:xfrm>
            <a:off x="0" y="317500"/>
            <a:ext cx="18288000" cy="417760"/>
            <a:chOff x="0" y="0"/>
            <a:chExt cx="6671512" cy="152400"/>
          </a:xfrm>
        </p:grpSpPr>
        <p:sp>
          <p:nvSpPr>
            <p:cNvPr id="11" name="Freeform 11"/>
            <p:cNvSpPr/>
            <p:nvPr/>
          </p:nvSpPr>
          <p:spPr>
            <a:xfrm>
              <a:off x="0" y="0"/>
              <a:ext cx="6671512" cy="152400"/>
            </a:xfrm>
            <a:custGeom>
              <a:avLst/>
              <a:gdLst/>
              <a:ahLst/>
              <a:cxnLst/>
              <a:rect l="l" t="t" r="r" b="b"/>
              <a:pathLst>
                <a:path w="6671512" h="152400">
                  <a:moveTo>
                    <a:pt x="0" y="0"/>
                  </a:moveTo>
                  <a:lnTo>
                    <a:pt x="6671512" y="0"/>
                  </a:lnTo>
                  <a:lnTo>
                    <a:pt x="6671512" y="152400"/>
                  </a:lnTo>
                  <a:lnTo>
                    <a:pt x="0" y="152400"/>
                  </a:lnTo>
                  <a:close/>
                </a:path>
              </a:pathLst>
            </a:custGeom>
            <a:solidFill>
              <a:srgbClr val="EF8535"/>
            </a:solidFill>
          </p:spPr>
        </p:sp>
      </p:grpSp>
      <p:sp>
        <p:nvSpPr>
          <p:cNvPr id="12" name="TextBox 12"/>
          <p:cNvSpPr txBox="1"/>
          <p:nvPr/>
        </p:nvSpPr>
        <p:spPr>
          <a:xfrm>
            <a:off x="15506788" y="334927"/>
            <a:ext cx="1752512" cy="325755"/>
          </a:xfrm>
          <a:prstGeom prst="rect">
            <a:avLst/>
          </a:prstGeom>
        </p:spPr>
        <p:txBody>
          <a:bodyPr lIns="0" tIns="0" rIns="0" bIns="0" rtlCol="0" anchor="t">
            <a:spAutoFit/>
          </a:bodyPr>
          <a:lstStyle/>
          <a:p>
            <a:pPr algn="r">
              <a:lnSpc>
                <a:spcPts val="2520"/>
              </a:lnSpc>
              <a:spcBef>
                <a:spcPct val="0"/>
              </a:spcBef>
            </a:pPr>
            <a:r>
              <a:rPr lang="en-US" sz="1800" spc="89">
                <a:solidFill>
                  <a:srgbClr val="763C00"/>
                </a:solidFill>
                <a:latin typeface="Arimo"/>
              </a:rPr>
              <a:t>Page 4</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F8535"/>
        </a:solidFill>
        <a:effectLst/>
      </p:bgPr>
    </p:bg>
    <p:spTree>
      <p:nvGrpSpPr>
        <p:cNvPr id="1" name=""/>
        <p:cNvGrpSpPr/>
        <p:nvPr/>
      </p:nvGrpSpPr>
      <p:grpSpPr>
        <a:xfrm>
          <a:off x="0" y="0"/>
          <a:ext cx="0" cy="0"/>
          <a:chOff x="0" y="0"/>
          <a:chExt cx="0" cy="0"/>
        </a:xfrm>
      </p:grpSpPr>
      <p:sp>
        <p:nvSpPr>
          <p:cNvPr id="2" name="TextBox 2"/>
          <p:cNvSpPr txBox="1"/>
          <p:nvPr/>
        </p:nvSpPr>
        <p:spPr>
          <a:xfrm>
            <a:off x="1028700" y="9690100"/>
            <a:ext cx="3159700" cy="299720"/>
          </a:xfrm>
          <a:prstGeom prst="rect">
            <a:avLst/>
          </a:prstGeom>
        </p:spPr>
        <p:txBody>
          <a:bodyPr lIns="0" tIns="0" rIns="0" bIns="0" rtlCol="0" anchor="t">
            <a:spAutoFit/>
          </a:bodyPr>
          <a:lstStyle/>
          <a:p>
            <a:pPr>
              <a:lnSpc>
                <a:spcPts val="2380"/>
              </a:lnSpc>
              <a:spcBef>
                <a:spcPct val="0"/>
              </a:spcBef>
            </a:pPr>
            <a:r>
              <a:rPr lang="en-US" sz="1700" spc="1360">
                <a:solidFill>
                  <a:srgbClr val="763C00"/>
                </a:solidFill>
                <a:latin typeface="Arimo Bold"/>
              </a:rPr>
              <a:t>2022</a:t>
            </a:r>
          </a:p>
        </p:txBody>
      </p:sp>
      <p:grpSp>
        <p:nvGrpSpPr>
          <p:cNvPr id="3" name="Group 3"/>
          <p:cNvGrpSpPr/>
          <p:nvPr/>
        </p:nvGrpSpPr>
        <p:grpSpPr>
          <a:xfrm>
            <a:off x="9874064" y="748831"/>
            <a:ext cx="8387109" cy="2241605"/>
            <a:chOff x="0" y="0"/>
            <a:chExt cx="3059640" cy="817744"/>
          </a:xfrm>
        </p:grpSpPr>
        <p:sp>
          <p:nvSpPr>
            <p:cNvPr id="4" name="Freeform 4"/>
            <p:cNvSpPr/>
            <p:nvPr/>
          </p:nvSpPr>
          <p:spPr>
            <a:xfrm>
              <a:off x="0" y="0"/>
              <a:ext cx="3059640" cy="817743"/>
            </a:xfrm>
            <a:custGeom>
              <a:avLst/>
              <a:gdLst/>
              <a:ahLst/>
              <a:cxnLst/>
              <a:rect l="l" t="t" r="r" b="b"/>
              <a:pathLst>
                <a:path w="3059640" h="817743">
                  <a:moveTo>
                    <a:pt x="0" y="0"/>
                  </a:moveTo>
                  <a:lnTo>
                    <a:pt x="3059640" y="0"/>
                  </a:lnTo>
                  <a:lnTo>
                    <a:pt x="3059640" y="817743"/>
                  </a:lnTo>
                  <a:lnTo>
                    <a:pt x="0" y="817743"/>
                  </a:lnTo>
                  <a:close/>
                </a:path>
              </a:pathLst>
            </a:custGeom>
            <a:solidFill>
              <a:srgbClr val="F9F7DC"/>
            </a:solidFill>
          </p:spPr>
        </p:sp>
      </p:grpSp>
      <p:sp>
        <p:nvSpPr>
          <p:cNvPr id="5" name="TextBox 5"/>
          <p:cNvSpPr txBox="1"/>
          <p:nvPr/>
        </p:nvSpPr>
        <p:spPr>
          <a:xfrm>
            <a:off x="10684517" y="9690100"/>
            <a:ext cx="6574783" cy="299720"/>
          </a:xfrm>
          <a:prstGeom prst="rect">
            <a:avLst/>
          </a:prstGeom>
        </p:spPr>
        <p:txBody>
          <a:bodyPr lIns="0" tIns="0" rIns="0" bIns="0" rtlCol="0" anchor="t">
            <a:spAutoFit/>
          </a:bodyPr>
          <a:lstStyle/>
          <a:p>
            <a:pPr algn="r">
              <a:lnSpc>
                <a:spcPts val="2380"/>
              </a:lnSpc>
              <a:spcBef>
                <a:spcPct val="0"/>
              </a:spcBef>
            </a:pPr>
            <a:r>
              <a:rPr lang="en-US" sz="1700" spc="1360">
                <a:solidFill>
                  <a:srgbClr val="763C00"/>
                </a:solidFill>
                <a:latin typeface="Arimo Bold"/>
              </a:rPr>
              <a:t>PRESENTATION</a:t>
            </a:r>
          </a:p>
        </p:txBody>
      </p:sp>
      <p:grpSp>
        <p:nvGrpSpPr>
          <p:cNvPr id="6" name="Group 6"/>
          <p:cNvGrpSpPr/>
          <p:nvPr/>
        </p:nvGrpSpPr>
        <p:grpSpPr>
          <a:xfrm>
            <a:off x="88880" y="1714476"/>
            <a:ext cx="9723130" cy="5357850"/>
            <a:chOff x="118507" y="2285969"/>
            <a:chExt cx="12964173" cy="7143800"/>
          </a:xfrm>
        </p:grpSpPr>
        <p:pic>
          <p:nvPicPr>
            <p:cNvPr id="7" name="Picture 7"/>
            <p:cNvPicPr>
              <a:picLocks noChangeAspect="1"/>
            </p:cNvPicPr>
            <p:nvPr/>
          </p:nvPicPr>
          <p:blipFill>
            <a:blip r:embed="rId2">
              <a:extLst>
                <a:ext uri="{28A0092B-C50C-407E-A947-70E740481C1C}">
                  <a14:useLocalDpi xmlns:a14="http://schemas.microsoft.com/office/drawing/2010/main" val="0"/>
                </a:ext>
              </a:extLst>
            </a:blip>
            <a:srcRect/>
            <a:stretch/>
          </p:blipFill>
          <p:spPr>
            <a:xfrm>
              <a:off x="118507" y="2285969"/>
              <a:ext cx="12964173" cy="7143800"/>
            </a:xfrm>
            <a:prstGeom prst="rect">
              <a:avLst/>
            </a:prstGeom>
          </p:spPr>
        </p:pic>
      </p:grpSp>
      <p:grpSp>
        <p:nvGrpSpPr>
          <p:cNvPr id="8" name="Group 8"/>
          <p:cNvGrpSpPr/>
          <p:nvPr/>
        </p:nvGrpSpPr>
        <p:grpSpPr>
          <a:xfrm>
            <a:off x="0" y="317500"/>
            <a:ext cx="18288000" cy="417760"/>
            <a:chOff x="0" y="0"/>
            <a:chExt cx="6671512" cy="152400"/>
          </a:xfrm>
        </p:grpSpPr>
        <p:sp>
          <p:nvSpPr>
            <p:cNvPr id="9" name="Freeform 9"/>
            <p:cNvSpPr/>
            <p:nvPr/>
          </p:nvSpPr>
          <p:spPr>
            <a:xfrm>
              <a:off x="0" y="0"/>
              <a:ext cx="6671512" cy="152400"/>
            </a:xfrm>
            <a:custGeom>
              <a:avLst/>
              <a:gdLst/>
              <a:ahLst/>
              <a:cxnLst/>
              <a:rect l="l" t="t" r="r" b="b"/>
              <a:pathLst>
                <a:path w="6671512" h="152400">
                  <a:moveTo>
                    <a:pt x="0" y="0"/>
                  </a:moveTo>
                  <a:lnTo>
                    <a:pt x="6671512" y="0"/>
                  </a:lnTo>
                  <a:lnTo>
                    <a:pt x="6671512" y="152400"/>
                  </a:lnTo>
                  <a:lnTo>
                    <a:pt x="0" y="152400"/>
                  </a:lnTo>
                  <a:close/>
                </a:path>
              </a:pathLst>
            </a:custGeom>
            <a:solidFill>
              <a:srgbClr val="FFCB65"/>
            </a:solidFill>
          </p:spPr>
        </p:sp>
      </p:grpSp>
      <p:sp>
        <p:nvSpPr>
          <p:cNvPr id="10" name="TextBox 10"/>
          <p:cNvSpPr txBox="1"/>
          <p:nvPr/>
        </p:nvSpPr>
        <p:spPr>
          <a:xfrm>
            <a:off x="15506788" y="334927"/>
            <a:ext cx="1752512" cy="325755"/>
          </a:xfrm>
          <a:prstGeom prst="rect">
            <a:avLst/>
          </a:prstGeom>
        </p:spPr>
        <p:txBody>
          <a:bodyPr lIns="0" tIns="0" rIns="0" bIns="0" rtlCol="0" anchor="t">
            <a:spAutoFit/>
          </a:bodyPr>
          <a:lstStyle/>
          <a:p>
            <a:pPr algn="r">
              <a:lnSpc>
                <a:spcPts val="2520"/>
              </a:lnSpc>
              <a:spcBef>
                <a:spcPct val="0"/>
              </a:spcBef>
            </a:pPr>
            <a:r>
              <a:rPr lang="en-US" sz="1800" spc="89">
                <a:solidFill>
                  <a:srgbClr val="763C00"/>
                </a:solidFill>
                <a:latin typeface="Arimo"/>
              </a:rPr>
              <a:t>Page 5</a:t>
            </a:r>
          </a:p>
        </p:txBody>
      </p:sp>
      <p:sp>
        <p:nvSpPr>
          <p:cNvPr id="11" name="TextBox 11"/>
          <p:cNvSpPr txBox="1"/>
          <p:nvPr/>
        </p:nvSpPr>
        <p:spPr>
          <a:xfrm>
            <a:off x="10684517" y="809900"/>
            <a:ext cx="7066864" cy="2012282"/>
          </a:xfrm>
          <a:prstGeom prst="rect">
            <a:avLst/>
          </a:prstGeom>
        </p:spPr>
        <p:txBody>
          <a:bodyPr lIns="0" tIns="0" rIns="0" bIns="0" rtlCol="0" anchor="t">
            <a:spAutoFit/>
          </a:bodyPr>
          <a:lstStyle/>
          <a:p>
            <a:pPr>
              <a:lnSpc>
                <a:spcPts val="8125"/>
              </a:lnSpc>
            </a:pPr>
            <a:r>
              <a:rPr lang="en-US" sz="6500" dirty="0">
                <a:solidFill>
                  <a:srgbClr val="763C00"/>
                </a:solidFill>
                <a:latin typeface="Belleza"/>
                <a:hlinkClick r:id="rId3"/>
              </a:rPr>
              <a:t>Prestige Kings County Floor Plan</a:t>
            </a:r>
            <a:endParaRPr lang="en-US" sz="6500" dirty="0">
              <a:solidFill>
                <a:srgbClr val="763C00"/>
              </a:solidFill>
              <a:latin typeface="Belleza"/>
            </a:endParaRPr>
          </a:p>
        </p:txBody>
      </p:sp>
      <p:sp>
        <p:nvSpPr>
          <p:cNvPr id="12" name="TextBox 12"/>
          <p:cNvSpPr txBox="1"/>
          <p:nvPr/>
        </p:nvSpPr>
        <p:spPr>
          <a:xfrm>
            <a:off x="10807054" y="3475070"/>
            <a:ext cx="6574783" cy="409599"/>
          </a:xfrm>
          <a:prstGeom prst="rect">
            <a:avLst/>
          </a:prstGeom>
        </p:spPr>
        <p:txBody>
          <a:bodyPr lIns="0" tIns="0" rIns="0" bIns="0" rtlCol="0" anchor="t">
            <a:spAutoFit/>
          </a:bodyPr>
          <a:lstStyle/>
          <a:p>
            <a:pPr algn="just">
              <a:lnSpc>
                <a:spcPts val="3499"/>
              </a:lnSpc>
              <a:spcBef>
                <a:spcPct val="0"/>
              </a:spcBef>
            </a:pPr>
            <a:endParaRPr lang="en-US" sz="2499" spc="124" dirty="0">
              <a:solidFill>
                <a:srgbClr val="763C00"/>
              </a:solidFill>
              <a:latin typeface="Arimo Italics"/>
            </a:endParaRPr>
          </a:p>
        </p:txBody>
      </p:sp>
      <p:sp>
        <p:nvSpPr>
          <p:cNvPr id="16" name="Rectangle 4">
            <a:extLst>
              <a:ext uri="{FF2B5EF4-FFF2-40B4-BE49-F238E27FC236}">
                <a16:creationId xmlns:a16="http://schemas.microsoft.com/office/drawing/2014/main" id="{1EADB634-B5CF-1AE0-A521-55A9D94F1A0E}"/>
              </a:ext>
            </a:extLst>
          </p:cNvPr>
          <p:cNvSpPr>
            <a:spLocks noChangeArrowheads="1"/>
          </p:cNvSpPr>
          <p:nvPr/>
        </p:nvSpPr>
        <p:spPr bwMode="auto">
          <a:xfrm>
            <a:off x="10168931" y="3709450"/>
            <a:ext cx="7797377"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Söhne"/>
                <a:hlinkClick r:id="rId4"/>
              </a:rPr>
              <a:t>Prestige Kings County </a:t>
            </a:r>
            <a:r>
              <a:rPr kumimoji="0" lang="en-US" altLang="en-US" sz="2400" b="0" i="0" u="none" strike="noStrike" cap="none" normalizeH="0" baseline="0" dirty="0">
                <a:ln>
                  <a:noFill/>
                </a:ln>
                <a:solidFill>
                  <a:schemeClr val="tx1"/>
                </a:solidFill>
                <a:effectLst/>
                <a:latin typeface="Söhne"/>
              </a:rPr>
              <a:t>is an enchanting apartment project located within the expansive grounds of Bellandur. Comprising multiple residential towers, the development offers a variety of apartment options, including 1 BHK, 2 BHK, and 3 BHK units. Set amidst a serene environment, the project promises a delightful living experience for its residents.</a:t>
            </a:r>
          </a:p>
          <a:p>
            <a:pPr marL="0" marR="0" lvl="0" indent="0" defTabSz="914400" rtl="0" eaLnBrk="0" fontAlgn="base" latinLnBrk="0" hangingPunct="0">
              <a:lnSpc>
                <a:spcPct val="100000"/>
              </a:lnSpc>
              <a:spcBef>
                <a:spcPct val="0"/>
              </a:spcBef>
              <a:spcAft>
                <a:spcPct val="0"/>
              </a:spcAft>
              <a:buClrTx/>
              <a:buSzTx/>
              <a:buFontTx/>
              <a:buNone/>
              <a:tabLst/>
            </a:pPr>
            <a:br>
              <a:rPr kumimoji="0" lang="en-US" altLang="en-US" sz="2400" b="0" i="0" u="none" strike="noStrike" cap="none" normalizeH="0" baseline="0" dirty="0">
                <a:ln>
                  <a:noFill/>
                </a:ln>
                <a:solidFill>
                  <a:schemeClr val="tx1"/>
                </a:solidFill>
                <a:effectLst/>
              </a:rPr>
            </a:b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F8535"/>
        </a:solidFill>
        <a:effectLst/>
      </p:bgPr>
    </p:bg>
    <p:spTree>
      <p:nvGrpSpPr>
        <p:cNvPr id="1" name=""/>
        <p:cNvGrpSpPr/>
        <p:nvPr/>
      </p:nvGrpSpPr>
      <p:grpSpPr>
        <a:xfrm>
          <a:off x="0" y="0"/>
          <a:ext cx="0" cy="0"/>
          <a:chOff x="0" y="0"/>
          <a:chExt cx="0" cy="0"/>
        </a:xfrm>
      </p:grpSpPr>
      <p:grpSp>
        <p:nvGrpSpPr>
          <p:cNvPr id="2" name="Group 2"/>
          <p:cNvGrpSpPr/>
          <p:nvPr/>
        </p:nvGrpSpPr>
        <p:grpSpPr>
          <a:xfrm>
            <a:off x="0" y="317500"/>
            <a:ext cx="18288000" cy="417760"/>
            <a:chOff x="0" y="0"/>
            <a:chExt cx="6671512" cy="152400"/>
          </a:xfrm>
        </p:grpSpPr>
        <p:sp>
          <p:nvSpPr>
            <p:cNvPr id="3" name="Freeform 3"/>
            <p:cNvSpPr/>
            <p:nvPr/>
          </p:nvSpPr>
          <p:spPr>
            <a:xfrm>
              <a:off x="0" y="0"/>
              <a:ext cx="6671512" cy="152400"/>
            </a:xfrm>
            <a:custGeom>
              <a:avLst/>
              <a:gdLst/>
              <a:ahLst/>
              <a:cxnLst/>
              <a:rect l="l" t="t" r="r" b="b"/>
              <a:pathLst>
                <a:path w="6671512" h="152400">
                  <a:moveTo>
                    <a:pt x="0" y="0"/>
                  </a:moveTo>
                  <a:lnTo>
                    <a:pt x="6671512" y="0"/>
                  </a:lnTo>
                  <a:lnTo>
                    <a:pt x="6671512" y="152400"/>
                  </a:lnTo>
                  <a:lnTo>
                    <a:pt x="0" y="152400"/>
                  </a:lnTo>
                  <a:close/>
                </a:path>
              </a:pathLst>
            </a:custGeom>
            <a:solidFill>
              <a:srgbClr val="F9F7DC"/>
            </a:solidFill>
          </p:spPr>
        </p:sp>
      </p:grpSp>
      <p:grpSp>
        <p:nvGrpSpPr>
          <p:cNvPr id="4" name="Group 4"/>
          <p:cNvGrpSpPr>
            <a:grpSpLocks noChangeAspect="1"/>
          </p:cNvGrpSpPr>
          <p:nvPr/>
        </p:nvGrpSpPr>
        <p:grpSpPr>
          <a:xfrm>
            <a:off x="1028700" y="1239393"/>
            <a:ext cx="7916711" cy="8229600"/>
            <a:chOff x="0" y="0"/>
            <a:chExt cx="6108573" cy="6350000"/>
          </a:xfrm>
        </p:grpSpPr>
        <p:sp>
          <p:nvSpPr>
            <p:cNvPr id="5" name="Freeform 5"/>
            <p:cNvSpPr/>
            <p:nvPr/>
          </p:nvSpPr>
          <p:spPr>
            <a:xfrm>
              <a:off x="0" y="0"/>
              <a:ext cx="6108573" cy="6350000"/>
            </a:xfrm>
            <a:custGeom>
              <a:avLst/>
              <a:gdLst/>
              <a:ahLst/>
              <a:cxnLst/>
              <a:rect l="l" t="t" r="r" b="b"/>
              <a:pathLst>
                <a:path w="6108573" h="6350000">
                  <a:moveTo>
                    <a:pt x="6108573" y="0"/>
                  </a:moveTo>
                  <a:lnTo>
                    <a:pt x="6108573" y="3295396"/>
                  </a:lnTo>
                  <a:cubicBezTo>
                    <a:pt x="6108573" y="4982464"/>
                    <a:pt x="4741164" y="6350000"/>
                    <a:pt x="3054350" y="6350000"/>
                  </a:cubicBezTo>
                  <a:cubicBezTo>
                    <a:pt x="1367536" y="6350000"/>
                    <a:pt x="0" y="4982464"/>
                    <a:pt x="0" y="3295523"/>
                  </a:cubicBezTo>
                  <a:lnTo>
                    <a:pt x="0" y="0"/>
                  </a:lnTo>
                  <a:lnTo>
                    <a:pt x="6108573" y="0"/>
                  </a:lnTo>
                  <a:close/>
                </a:path>
              </a:pathLst>
            </a:custGeom>
            <a:blipFill>
              <a:blip r:embed="rId2"/>
              <a:stretch>
                <a:fillRect l="-27964" r="-27964"/>
              </a:stretch>
            </a:blipFill>
          </p:spPr>
          <p:txBody>
            <a:bodyPr/>
            <a:lstStyle/>
            <a:p>
              <a:endParaRPr lang="en-IN" dirty="0"/>
            </a:p>
          </p:txBody>
        </p:sp>
      </p:grpSp>
      <p:sp>
        <p:nvSpPr>
          <p:cNvPr id="6" name="TextBox 6"/>
          <p:cNvSpPr txBox="1"/>
          <p:nvPr/>
        </p:nvSpPr>
        <p:spPr>
          <a:xfrm>
            <a:off x="1028700" y="9690100"/>
            <a:ext cx="3159700" cy="299720"/>
          </a:xfrm>
          <a:prstGeom prst="rect">
            <a:avLst/>
          </a:prstGeom>
        </p:spPr>
        <p:txBody>
          <a:bodyPr lIns="0" tIns="0" rIns="0" bIns="0" rtlCol="0" anchor="t">
            <a:spAutoFit/>
          </a:bodyPr>
          <a:lstStyle/>
          <a:p>
            <a:pPr>
              <a:lnSpc>
                <a:spcPts val="2380"/>
              </a:lnSpc>
              <a:spcBef>
                <a:spcPct val="0"/>
              </a:spcBef>
            </a:pPr>
            <a:r>
              <a:rPr lang="en-US" sz="1700" spc="1360">
                <a:solidFill>
                  <a:srgbClr val="763C00"/>
                </a:solidFill>
                <a:latin typeface="Arimo Bold"/>
              </a:rPr>
              <a:t>2022</a:t>
            </a:r>
          </a:p>
        </p:txBody>
      </p:sp>
      <p:sp>
        <p:nvSpPr>
          <p:cNvPr id="7" name="TextBox 7"/>
          <p:cNvSpPr txBox="1"/>
          <p:nvPr/>
        </p:nvSpPr>
        <p:spPr>
          <a:xfrm>
            <a:off x="10684517" y="9690100"/>
            <a:ext cx="6574783" cy="299720"/>
          </a:xfrm>
          <a:prstGeom prst="rect">
            <a:avLst/>
          </a:prstGeom>
        </p:spPr>
        <p:txBody>
          <a:bodyPr lIns="0" tIns="0" rIns="0" bIns="0" rtlCol="0" anchor="t">
            <a:spAutoFit/>
          </a:bodyPr>
          <a:lstStyle/>
          <a:p>
            <a:pPr algn="r">
              <a:lnSpc>
                <a:spcPts val="2380"/>
              </a:lnSpc>
              <a:spcBef>
                <a:spcPct val="0"/>
              </a:spcBef>
            </a:pPr>
            <a:r>
              <a:rPr lang="en-US" sz="1700" spc="1360">
                <a:solidFill>
                  <a:srgbClr val="763C00"/>
                </a:solidFill>
                <a:latin typeface="Arimo Bold"/>
              </a:rPr>
              <a:t>PRESENTATION</a:t>
            </a:r>
          </a:p>
        </p:txBody>
      </p:sp>
      <p:sp>
        <p:nvSpPr>
          <p:cNvPr id="8" name="TextBox 8"/>
          <p:cNvSpPr txBox="1"/>
          <p:nvPr/>
        </p:nvSpPr>
        <p:spPr>
          <a:xfrm>
            <a:off x="15506788" y="334927"/>
            <a:ext cx="1752512" cy="325755"/>
          </a:xfrm>
          <a:prstGeom prst="rect">
            <a:avLst/>
          </a:prstGeom>
        </p:spPr>
        <p:txBody>
          <a:bodyPr lIns="0" tIns="0" rIns="0" bIns="0" rtlCol="0" anchor="t">
            <a:spAutoFit/>
          </a:bodyPr>
          <a:lstStyle/>
          <a:p>
            <a:pPr algn="r">
              <a:lnSpc>
                <a:spcPts val="2520"/>
              </a:lnSpc>
              <a:spcBef>
                <a:spcPct val="0"/>
              </a:spcBef>
            </a:pPr>
            <a:r>
              <a:rPr lang="en-US" sz="1800" spc="89">
                <a:solidFill>
                  <a:srgbClr val="763C00"/>
                </a:solidFill>
                <a:latin typeface="Arimo"/>
              </a:rPr>
              <a:t>Page 6</a:t>
            </a:r>
          </a:p>
        </p:txBody>
      </p:sp>
      <p:grpSp>
        <p:nvGrpSpPr>
          <p:cNvPr id="9" name="Group 9"/>
          <p:cNvGrpSpPr/>
          <p:nvPr/>
        </p:nvGrpSpPr>
        <p:grpSpPr>
          <a:xfrm>
            <a:off x="9746830" y="370646"/>
            <a:ext cx="7916876" cy="2522735"/>
            <a:chOff x="0" y="-28575"/>
            <a:chExt cx="10555835" cy="3363647"/>
          </a:xfrm>
        </p:grpSpPr>
        <p:sp>
          <p:nvSpPr>
            <p:cNvPr id="10" name="TextBox 10"/>
            <p:cNvSpPr txBox="1"/>
            <p:nvPr/>
          </p:nvSpPr>
          <p:spPr>
            <a:xfrm>
              <a:off x="0" y="1009649"/>
              <a:ext cx="10555835" cy="2325423"/>
            </a:xfrm>
            <a:prstGeom prst="rect">
              <a:avLst/>
            </a:prstGeom>
          </p:spPr>
          <p:txBody>
            <a:bodyPr lIns="0" tIns="0" rIns="0" bIns="0" rtlCol="0" anchor="t">
              <a:spAutoFit/>
            </a:bodyPr>
            <a:lstStyle/>
            <a:p>
              <a:pPr>
                <a:lnSpc>
                  <a:spcPts val="6760"/>
                </a:lnSpc>
              </a:pPr>
              <a:r>
                <a:rPr lang="en-US" sz="6500" dirty="0">
                  <a:solidFill>
                    <a:srgbClr val="763C00"/>
                  </a:solidFill>
                  <a:latin typeface="Belleza"/>
                  <a:hlinkClick r:id="rId3"/>
                </a:rPr>
                <a:t>Prestige Kings County Price</a:t>
              </a:r>
              <a:endParaRPr lang="en-US" sz="6500" dirty="0">
                <a:solidFill>
                  <a:srgbClr val="763C00"/>
                </a:solidFill>
                <a:latin typeface="Belleza"/>
              </a:endParaRPr>
            </a:p>
          </p:txBody>
        </p:sp>
        <p:sp>
          <p:nvSpPr>
            <p:cNvPr id="11" name="TextBox 11"/>
            <p:cNvSpPr txBox="1"/>
            <p:nvPr/>
          </p:nvSpPr>
          <p:spPr>
            <a:xfrm>
              <a:off x="0" y="-28575"/>
              <a:ext cx="10555835" cy="942975"/>
            </a:xfrm>
            <a:prstGeom prst="rect">
              <a:avLst/>
            </a:prstGeom>
          </p:spPr>
          <p:txBody>
            <a:bodyPr lIns="0" tIns="0" rIns="0" bIns="0" rtlCol="0" anchor="t">
              <a:spAutoFit/>
            </a:bodyPr>
            <a:lstStyle/>
            <a:p>
              <a:pPr algn="just">
                <a:lnSpc>
                  <a:spcPts val="5625"/>
                </a:lnSpc>
              </a:pPr>
              <a:endParaRPr/>
            </a:p>
          </p:txBody>
        </p:sp>
      </p:grpSp>
      <p:sp>
        <p:nvSpPr>
          <p:cNvPr id="12" name="TextBox 12"/>
          <p:cNvSpPr txBox="1"/>
          <p:nvPr/>
        </p:nvSpPr>
        <p:spPr>
          <a:xfrm>
            <a:off x="9746830" y="3175949"/>
            <a:ext cx="7512470" cy="2226763"/>
          </a:xfrm>
          <a:prstGeom prst="rect">
            <a:avLst/>
          </a:prstGeom>
        </p:spPr>
        <p:txBody>
          <a:bodyPr lIns="0" tIns="0" rIns="0" bIns="0" rtlCol="0" anchor="t">
            <a:spAutoFit/>
          </a:bodyPr>
          <a:lstStyle/>
          <a:p>
            <a:pPr algn="just">
              <a:lnSpc>
                <a:spcPts val="3499"/>
              </a:lnSpc>
              <a:spcBef>
                <a:spcPct val="0"/>
              </a:spcBef>
            </a:pPr>
            <a:r>
              <a:rPr lang="en-US" sz="2800" dirty="0"/>
              <a:t>Prestige Group is a well-known and well-regarded real estate developer in South India. The Prestige Group works to make the aspirations of its clients a reality by focusing on achieving the dreams of owning a luxurious home at a reasonable price.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F8535"/>
        </a:solidFill>
        <a:effectLst/>
      </p:bgPr>
    </p:bg>
    <p:spTree>
      <p:nvGrpSpPr>
        <p:cNvPr id="1" name=""/>
        <p:cNvGrpSpPr/>
        <p:nvPr/>
      </p:nvGrpSpPr>
      <p:grpSpPr>
        <a:xfrm>
          <a:off x="0" y="0"/>
          <a:ext cx="0" cy="0"/>
          <a:chOff x="0" y="0"/>
          <a:chExt cx="0" cy="0"/>
        </a:xfrm>
      </p:grpSpPr>
      <p:grpSp>
        <p:nvGrpSpPr>
          <p:cNvPr id="2" name="Group 2"/>
          <p:cNvGrpSpPr/>
          <p:nvPr/>
        </p:nvGrpSpPr>
        <p:grpSpPr>
          <a:xfrm>
            <a:off x="0" y="317500"/>
            <a:ext cx="18288000" cy="417760"/>
            <a:chOff x="0" y="0"/>
            <a:chExt cx="6671512" cy="152400"/>
          </a:xfrm>
        </p:grpSpPr>
        <p:sp>
          <p:nvSpPr>
            <p:cNvPr id="3" name="Freeform 3"/>
            <p:cNvSpPr/>
            <p:nvPr/>
          </p:nvSpPr>
          <p:spPr>
            <a:xfrm>
              <a:off x="0" y="0"/>
              <a:ext cx="6671512" cy="152400"/>
            </a:xfrm>
            <a:custGeom>
              <a:avLst/>
              <a:gdLst/>
              <a:ahLst/>
              <a:cxnLst/>
              <a:rect l="l" t="t" r="r" b="b"/>
              <a:pathLst>
                <a:path w="6671512" h="152400">
                  <a:moveTo>
                    <a:pt x="0" y="0"/>
                  </a:moveTo>
                  <a:lnTo>
                    <a:pt x="6671512" y="0"/>
                  </a:lnTo>
                  <a:lnTo>
                    <a:pt x="6671512" y="152400"/>
                  </a:lnTo>
                  <a:lnTo>
                    <a:pt x="0" y="152400"/>
                  </a:lnTo>
                  <a:close/>
                </a:path>
              </a:pathLst>
            </a:custGeom>
            <a:solidFill>
              <a:srgbClr val="F9F7DC"/>
            </a:solidFill>
          </p:spPr>
        </p:sp>
      </p:grpSp>
      <p:grpSp>
        <p:nvGrpSpPr>
          <p:cNvPr id="4" name="Group 4"/>
          <p:cNvGrpSpPr>
            <a:grpSpLocks noChangeAspect="1"/>
          </p:cNvGrpSpPr>
          <p:nvPr/>
        </p:nvGrpSpPr>
        <p:grpSpPr>
          <a:xfrm>
            <a:off x="1028700" y="1239393"/>
            <a:ext cx="7916711" cy="8229600"/>
            <a:chOff x="0" y="0"/>
            <a:chExt cx="6108573" cy="6350000"/>
          </a:xfrm>
        </p:grpSpPr>
        <p:sp>
          <p:nvSpPr>
            <p:cNvPr id="5" name="Freeform 5"/>
            <p:cNvSpPr/>
            <p:nvPr/>
          </p:nvSpPr>
          <p:spPr>
            <a:xfrm>
              <a:off x="0" y="0"/>
              <a:ext cx="6108573" cy="6350000"/>
            </a:xfrm>
            <a:custGeom>
              <a:avLst/>
              <a:gdLst/>
              <a:ahLst/>
              <a:cxnLst/>
              <a:rect l="l" t="t" r="r" b="b"/>
              <a:pathLst>
                <a:path w="6108573" h="6350000">
                  <a:moveTo>
                    <a:pt x="6108573" y="0"/>
                  </a:moveTo>
                  <a:lnTo>
                    <a:pt x="6108573" y="3295396"/>
                  </a:lnTo>
                  <a:cubicBezTo>
                    <a:pt x="6108573" y="4982464"/>
                    <a:pt x="4741164" y="6350000"/>
                    <a:pt x="3054350" y="6350000"/>
                  </a:cubicBezTo>
                  <a:cubicBezTo>
                    <a:pt x="1367536" y="6350000"/>
                    <a:pt x="0" y="4982464"/>
                    <a:pt x="0" y="3295523"/>
                  </a:cubicBezTo>
                  <a:lnTo>
                    <a:pt x="0" y="0"/>
                  </a:lnTo>
                  <a:lnTo>
                    <a:pt x="6108573" y="0"/>
                  </a:lnTo>
                  <a:close/>
                </a:path>
              </a:pathLst>
            </a:custGeom>
            <a:blipFill>
              <a:blip r:embed="rId2"/>
              <a:stretch>
                <a:fillRect l="-42402" r="-42402"/>
              </a:stretch>
            </a:blipFill>
          </p:spPr>
          <p:txBody>
            <a:bodyPr/>
            <a:lstStyle/>
            <a:p>
              <a:endParaRPr lang="en-IN" dirty="0"/>
            </a:p>
          </p:txBody>
        </p:sp>
      </p:grpSp>
      <p:sp>
        <p:nvSpPr>
          <p:cNvPr id="6" name="TextBox 6"/>
          <p:cNvSpPr txBox="1"/>
          <p:nvPr/>
        </p:nvSpPr>
        <p:spPr>
          <a:xfrm>
            <a:off x="1028700" y="9690100"/>
            <a:ext cx="3159700" cy="299720"/>
          </a:xfrm>
          <a:prstGeom prst="rect">
            <a:avLst/>
          </a:prstGeom>
        </p:spPr>
        <p:txBody>
          <a:bodyPr lIns="0" tIns="0" rIns="0" bIns="0" rtlCol="0" anchor="t">
            <a:spAutoFit/>
          </a:bodyPr>
          <a:lstStyle/>
          <a:p>
            <a:pPr>
              <a:lnSpc>
                <a:spcPts val="2380"/>
              </a:lnSpc>
              <a:spcBef>
                <a:spcPct val="0"/>
              </a:spcBef>
            </a:pPr>
            <a:r>
              <a:rPr lang="en-US" sz="1700" spc="1360">
                <a:solidFill>
                  <a:srgbClr val="763C00"/>
                </a:solidFill>
                <a:latin typeface="Arimo Bold"/>
              </a:rPr>
              <a:t>2022</a:t>
            </a:r>
          </a:p>
        </p:txBody>
      </p:sp>
      <p:sp>
        <p:nvSpPr>
          <p:cNvPr id="7" name="TextBox 7"/>
          <p:cNvSpPr txBox="1"/>
          <p:nvPr/>
        </p:nvSpPr>
        <p:spPr>
          <a:xfrm>
            <a:off x="10684517" y="9690100"/>
            <a:ext cx="6574783" cy="299720"/>
          </a:xfrm>
          <a:prstGeom prst="rect">
            <a:avLst/>
          </a:prstGeom>
        </p:spPr>
        <p:txBody>
          <a:bodyPr lIns="0" tIns="0" rIns="0" bIns="0" rtlCol="0" anchor="t">
            <a:spAutoFit/>
          </a:bodyPr>
          <a:lstStyle/>
          <a:p>
            <a:pPr algn="r">
              <a:lnSpc>
                <a:spcPts val="2380"/>
              </a:lnSpc>
              <a:spcBef>
                <a:spcPct val="0"/>
              </a:spcBef>
            </a:pPr>
            <a:r>
              <a:rPr lang="en-US" sz="1700" spc="1360">
                <a:solidFill>
                  <a:srgbClr val="763C00"/>
                </a:solidFill>
                <a:latin typeface="Arimo Bold"/>
              </a:rPr>
              <a:t>PRESENTATION</a:t>
            </a:r>
          </a:p>
        </p:txBody>
      </p:sp>
      <p:sp>
        <p:nvSpPr>
          <p:cNvPr id="8" name="TextBox 8"/>
          <p:cNvSpPr txBox="1"/>
          <p:nvPr/>
        </p:nvSpPr>
        <p:spPr>
          <a:xfrm>
            <a:off x="15506788" y="334927"/>
            <a:ext cx="1752512" cy="325755"/>
          </a:xfrm>
          <a:prstGeom prst="rect">
            <a:avLst/>
          </a:prstGeom>
        </p:spPr>
        <p:txBody>
          <a:bodyPr lIns="0" tIns="0" rIns="0" bIns="0" rtlCol="0" anchor="t">
            <a:spAutoFit/>
          </a:bodyPr>
          <a:lstStyle/>
          <a:p>
            <a:pPr algn="r">
              <a:lnSpc>
                <a:spcPts val="2520"/>
              </a:lnSpc>
              <a:spcBef>
                <a:spcPct val="0"/>
              </a:spcBef>
            </a:pPr>
            <a:r>
              <a:rPr lang="en-US" sz="1800" spc="89">
                <a:solidFill>
                  <a:srgbClr val="763C00"/>
                </a:solidFill>
                <a:latin typeface="Arimo"/>
              </a:rPr>
              <a:t>Page 7</a:t>
            </a:r>
          </a:p>
        </p:txBody>
      </p:sp>
      <p:grpSp>
        <p:nvGrpSpPr>
          <p:cNvPr id="9" name="Group 9"/>
          <p:cNvGrpSpPr/>
          <p:nvPr/>
        </p:nvGrpSpPr>
        <p:grpSpPr>
          <a:xfrm>
            <a:off x="9746830" y="713829"/>
            <a:ext cx="8119079" cy="2522735"/>
            <a:chOff x="0" y="-28575"/>
            <a:chExt cx="10825439" cy="3363647"/>
          </a:xfrm>
        </p:grpSpPr>
        <p:sp>
          <p:nvSpPr>
            <p:cNvPr id="10" name="TextBox 10"/>
            <p:cNvSpPr txBox="1"/>
            <p:nvPr/>
          </p:nvSpPr>
          <p:spPr>
            <a:xfrm>
              <a:off x="0" y="1009649"/>
              <a:ext cx="10825439" cy="2325423"/>
            </a:xfrm>
            <a:prstGeom prst="rect">
              <a:avLst/>
            </a:prstGeom>
          </p:spPr>
          <p:txBody>
            <a:bodyPr lIns="0" tIns="0" rIns="0" bIns="0" rtlCol="0" anchor="t">
              <a:spAutoFit/>
            </a:bodyPr>
            <a:lstStyle/>
            <a:p>
              <a:pPr>
                <a:lnSpc>
                  <a:spcPts val="6760"/>
                </a:lnSpc>
              </a:pPr>
              <a:r>
                <a:rPr lang="en-US" sz="6500" dirty="0">
                  <a:solidFill>
                    <a:srgbClr val="763C00"/>
                  </a:solidFill>
                  <a:latin typeface="Belleza"/>
                  <a:hlinkClick r:id="rId3"/>
                </a:rPr>
                <a:t>Prestige Kings County Amenities</a:t>
              </a:r>
              <a:endParaRPr lang="en-US" sz="6500" dirty="0">
                <a:solidFill>
                  <a:srgbClr val="763C00"/>
                </a:solidFill>
                <a:latin typeface="Belleza"/>
              </a:endParaRPr>
            </a:p>
          </p:txBody>
        </p:sp>
        <p:sp>
          <p:nvSpPr>
            <p:cNvPr id="11" name="TextBox 11"/>
            <p:cNvSpPr txBox="1"/>
            <p:nvPr/>
          </p:nvSpPr>
          <p:spPr>
            <a:xfrm>
              <a:off x="0" y="-28575"/>
              <a:ext cx="10825439" cy="942975"/>
            </a:xfrm>
            <a:prstGeom prst="rect">
              <a:avLst/>
            </a:prstGeom>
          </p:spPr>
          <p:txBody>
            <a:bodyPr lIns="0" tIns="0" rIns="0" bIns="0" rtlCol="0" anchor="t">
              <a:spAutoFit/>
            </a:bodyPr>
            <a:lstStyle/>
            <a:p>
              <a:pPr algn="just">
                <a:lnSpc>
                  <a:spcPts val="5625"/>
                </a:lnSpc>
              </a:pPr>
              <a:endParaRPr/>
            </a:p>
          </p:txBody>
        </p:sp>
      </p:grpSp>
      <p:sp>
        <p:nvSpPr>
          <p:cNvPr id="12" name="TextBox 12"/>
          <p:cNvSpPr txBox="1"/>
          <p:nvPr/>
        </p:nvSpPr>
        <p:spPr>
          <a:xfrm>
            <a:off x="9746830" y="3580355"/>
            <a:ext cx="7512470" cy="3573286"/>
          </a:xfrm>
          <a:prstGeom prst="rect">
            <a:avLst/>
          </a:prstGeom>
        </p:spPr>
        <p:txBody>
          <a:bodyPr lIns="0" tIns="0" rIns="0" bIns="0" rtlCol="0" anchor="t">
            <a:spAutoFit/>
          </a:bodyPr>
          <a:lstStyle/>
          <a:p>
            <a:pPr algn="just">
              <a:lnSpc>
                <a:spcPts val="3499"/>
              </a:lnSpc>
              <a:spcBef>
                <a:spcPct val="0"/>
              </a:spcBef>
            </a:pPr>
            <a:r>
              <a:rPr lang="en-US" sz="2800" dirty="0">
                <a:hlinkClick r:id="rId4"/>
              </a:rPr>
              <a:t>Prestige Kings County Amenities </a:t>
            </a:r>
            <a:r>
              <a:rPr lang="en-US" sz="2800" dirty="0"/>
              <a:t>emerges as an exclusive luxury property in East Bangalore that has not yet been formally introduced. The project has a wide range of excellent facilities and amenities that are designed to meet the high standards of its residents. For its esteemed residents, it also offers a wide range of entertaining activities, ensuring a vibrant and fulfilling lifestyle.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F8535"/>
        </a:solidFill>
        <a:effectLst/>
      </p:bgPr>
    </p:bg>
    <p:spTree>
      <p:nvGrpSpPr>
        <p:cNvPr id="1" name=""/>
        <p:cNvGrpSpPr/>
        <p:nvPr/>
      </p:nvGrpSpPr>
      <p:grpSpPr>
        <a:xfrm>
          <a:off x="0" y="0"/>
          <a:ext cx="0" cy="0"/>
          <a:chOff x="0" y="0"/>
          <a:chExt cx="0" cy="0"/>
        </a:xfrm>
      </p:grpSpPr>
      <p:grpSp>
        <p:nvGrpSpPr>
          <p:cNvPr id="2" name="Group 2"/>
          <p:cNvGrpSpPr/>
          <p:nvPr/>
        </p:nvGrpSpPr>
        <p:grpSpPr>
          <a:xfrm>
            <a:off x="10129740" y="0"/>
            <a:ext cx="8158260" cy="9258300"/>
            <a:chOff x="0" y="0"/>
            <a:chExt cx="10877680" cy="12344400"/>
          </a:xfrm>
        </p:grpSpPr>
        <p:pic>
          <p:nvPicPr>
            <p:cNvPr id="3" name="Picture 3"/>
            <p:cNvPicPr>
              <a:picLocks noChangeAspect="1"/>
            </p:cNvPicPr>
            <p:nvPr/>
          </p:nvPicPr>
          <p:blipFill>
            <a:blip r:embed="rId2">
              <a:extLst>
                <a:ext uri="{28A0092B-C50C-407E-A947-70E740481C1C}">
                  <a14:useLocalDpi xmlns:a14="http://schemas.microsoft.com/office/drawing/2010/main" val="0"/>
                </a:ext>
              </a:extLst>
            </a:blip>
            <a:srcRect l="21906" r="21906"/>
            <a:stretch/>
          </p:blipFill>
          <p:spPr>
            <a:xfrm>
              <a:off x="0" y="0"/>
              <a:ext cx="10877680" cy="12344400"/>
            </a:xfrm>
            <a:prstGeom prst="rect">
              <a:avLst/>
            </a:prstGeom>
          </p:spPr>
        </p:pic>
      </p:grpSp>
      <p:grpSp>
        <p:nvGrpSpPr>
          <p:cNvPr id="4" name="Group 4"/>
          <p:cNvGrpSpPr/>
          <p:nvPr/>
        </p:nvGrpSpPr>
        <p:grpSpPr>
          <a:xfrm>
            <a:off x="0" y="317500"/>
            <a:ext cx="18288000" cy="417760"/>
            <a:chOff x="0" y="0"/>
            <a:chExt cx="6671512" cy="152400"/>
          </a:xfrm>
        </p:grpSpPr>
        <p:sp>
          <p:nvSpPr>
            <p:cNvPr id="5" name="Freeform 5"/>
            <p:cNvSpPr/>
            <p:nvPr/>
          </p:nvSpPr>
          <p:spPr>
            <a:xfrm>
              <a:off x="0" y="0"/>
              <a:ext cx="6671512" cy="152400"/>
            </a:xfrm>
            <a:custGeom>
              <a:avLst/>
              <a:gdLst/>
              <a:ahLst/>
              <a:cxnLst/>
              <a:rect l="l" t="t" r="r" b="b"/>
              <a:pathLst>
                <a:path w="6671512" h="152400">
                  <a:moveTo>
                    <a:pt x="0" y="0"/>
                  </a:moveTo>
                  <a:lnTo>
                    <a:pt x="6671512" y="0"/>
                  </a:lnTo>
                  <a:lnTo>
                    <a:pt x="6671512" y="152400"/>
                  </a:lnTo>
                  <a:lnTo>
                    <a:pt x="0" y="152400"/>
                  </a:lnTo>
                  <a:close/>
                </a:path>
              </a:pathLst>
            </a:custGeom>
            <a:solidFill>
              <a:srgbClr val="FFCB65"/>
            </a:solidFill>
          </p:spPr>
        </p:sp>
      </p:grpSp>
      <p:grpSp>
        <p:nvGrpSpPr>
          <p:cNvPr id="6" name="Group 6"/>
          <p:cNvGrpSpPr/>
          <p:nvPr/>
        </p:nvGrpSpPr>
        <p:grpSpPr>
          <a:xfrm>
            <a:off x="1028632" y="5594252"/>
            <a:ext cx="7458462" cy="3664048"/>
            <a:chOff x="0" y="0"/>
            <a:chExt cx="9944616" cy="4885398"/>
          </a:xfrm>
        </p:grpSpPr>
        <p:sp>
          <p:nvSpPr>
            <p:cNvPr id="7" name="TextBox 7"/>
            <p:cNvSpPr txBox="1"/>
            <p:nvPr/>
          </p:nvSpPr>
          <p:spPr>
            <a:xfrm>
              <a:off x="1191377" y="4651458"/>
              <a:ext cx="2062527" cy="233940"/>
            </a:xfrm>
            <a:prstGeom prst="rect">
              <a:avLst/>
            </a:prstGeom>
          </p:spPr>
          <p:txBody>
            <a:bodyPr lIns="0" tIns="0" rIns="0" bIns="0" rtlCol="0" anchor="t">
              <a:spAutoFit/>
            </a:bodyPr>
            <a:lstStyle/>
            <a:p>
              <a:pPr algn="ctr">
                <a:lnSpc>
                  <a:spcPts val="1440"/>
                </a:lnSpc>
              </a:pPr>
              <a:r>
                <a:rPr lang="en-US" sz="1029">
                  <a:solidFill>
                    <a:srgbClr val="763C00"/>
                  </a:solidFill>
                  <a:latin typeface="Arimo Bold"/>
                </a:rPr>
                <a:t>Family Studio Apartment</a:t>
              </a:r>
            </a:p>
          </p:txBody>
        </p:sp>
        <p:sp>
          <p:nvSpPr>
            <p:cNvPr id="8" name="TextBox 8"/>
            <p:cNvSpPr txBox="1"/>
            <p:nvPr/>
          </p:nvSpPr>
          <p:spPr>
            <a:xfrm>
              <a:off x="4868398" y="4651458"/>
              <a:ext cx="1055599" cy="233940"/>
            </a:xfrm>
            <a:prstGeom prst="rect">
              <a:avLst/>
            </a:prstGeom>
          </p:spPr>
          <p:txBody>
            <a:bodyPr lIns="0" tIns="0" rIns="0" bIns="0" rtlCol="0" anchor="t">
              <a:spAutoFit/>
            </a:bodyPr>
            <a:lstStyle/>
            <a:p>
              <a:pPr algn="ctr">
                <a:lnSpc>
                  <a:spcPts val="1440"/>
                </a:lnSpc>
              </a:pPr>
              <a:r>
                <a:rPr lang="en-US" sz="1029">
                  <a:solidFill>
                    <a:srgbClr val="763C00"/>
                  </a:solidFill>
                  <a:latin typeface="Arimo Bold"/>
                </a:rPr>
                <a:t>Cottage Villa</a:t>
              </a:r>
            </a:p>
          </p:txBody>
        </p:sp>
        <p:sp>
          <p:nvSpPr>
            <p:cNvPr id="9" name="TextBox 9"/>
            <p:cNvSpPr txBox="1"/>
            <p:nvPr/>
          </p:nvSpPr>
          <p:spPr>
            <a:xfrm>
              <a:off x="7194893" y="4651458"/>
              <a:ext cx="2749724" cy="233940"/>
            </a:xfrm>
            <a:prstGeom prst="rect">
              <a:avLst/>
            </a:prstGeom>
          </p:spPr>
          <p:txBody>
            <a:bodyPr lIns="0" tIns="0" rIns="0" bIns="0" rtlCol="0" anchor="t">
              <a:spAutoFit/>
            </a:bodyPr>
            <a:lstStyle/>
            <a:p>
              <a:pPr algn="ctr">
                <a:lnSpc>
                  <a:spcPts val="1440"/>
                </a:lnSpc>
              </a:pPr>
              <a:r>
                <a:rPr lang="en-US" sz="1029">
                  <a:solidFill>
                    <a:srgbClr val="763C00"/>
                  </a:solidFill>
                  <a:latin typeface="Arimo Bold"/>
                </a:rPr>
                <a:t>Modern Minimalist Condominium</a:t>
              </a:r>
            </a:p>
          </p:txBody>
        </p:sp>
        <p:grpSp>
          <p:nvGrpSpPr>
            <p:cNvPr id="10" name="Group 10"/>
            <p:cNvGrpSpPr>
              <a:grpSpLocks noChangeAspect="1"/>
            </p:cNvGrpSpPr>
            <p:nvPr/>
          </p:nvGrpSpPr>
          <p:grpSpPr>
            <a:xfrm>
              <a:off x="862545" y="102682"/>
              <a:ext cx="9067305" cy="4490209"/>
              <a:chOff x="0" y="0"/>
              <a:chExt cx="23009714" cy="11394611"/>
            </a:xfrm>
          </p:grpSpPr>
          <p:sp>
            <p:nvSpPr>
              <p:cNvPr id="11" name="Freeform 11"/>
              <p:cNvSpPr/>
              <p:nvPr/>
            </p:nvSpPr>
            <p:spPr>
              <a:xfrm>
                <a:off x="0" y="-6350"/>
                <a:ext cx="23009715" cy="12700"/>
              </a:xfrm>
              <a:custGeom>
                <a:avLst/>
                <a:gdLst/>
                <a:ahLst/>
                <a:cxnLst/>
                <a:rect l="l" t="t" r="r" b="b"/>
                <a:pathLst>
                  <a:path w="23009715" h="12700">
                    <a:moveTo>
                      <a:pt x="0" y="0"/>
                    </a:moveTo>
                    <a:lnTo>
                      <a:pt x="23009715" y="0"/>
                    </a:lnTo>
                    <a:lnTo>
                      <a:pt x="23009715" y="12700"/>
                    </a:lnTo>
                    <a:lnTo>
                      <a:pt x="0" y="12700"/>
                    </a:lnTo>
                    <a:close/>
                  </a:path>
                </a:pathLst>
              </a:custGeom>
              <a:solidFill>
                <a:srgbClr val="763C00"/>
              </a:solidFill>
            </p:spPr>
          </p:sp>
          <p:sp>
            <p:nvSpPr>
              <p:cNvPr id="12" name="Freeform 12"/>
              <p:cNvSpPr/>
              <p:nvPr/>
            </p:nvSpPr>
            <p:spPr>
              <a:xfrm>
                <a:off x="0" y="2272572"/>
                <a:ext cx="23009715" cy="12700"/>
              </a:xfrm>
              <a:custGeom>
                <a:avLst/>
                <a:gdLst/>
                <a:ahLst/>
                <a:cxnLst/>
                <a:rect l="l" t="t" r="r" b="b"/>
                <a:pathLst>
                  <a:path w="23009715" h="12700">
                    <a:moveTo>
                      <a:pt x="0" y="0"/>
                    </a:moveTo>
                    <a:lnTo>
                      <a:pt x="23009715" y="0"/>
                    </a:lnTo>
                    <a:lnTo>
                      <a:pt x="23009715" y="12700"/>
                    </a:lnTo>
                    <a:lnTo>
                      <a:pt x="0" y="12700"/>
                    </a:lnTo>
                    <a:close/>
                  </a:path>
                </a:pathLst>
              </a:custGeom>
              <a:solidFill>
                <a:srgbClr val="763C00"/>
              </a:solidFill>
            </p:spPr>
          </p:sp>
          <p:sp>
            <p:nvSpPr>
              <p:cNvPr id="13" name="Freeform 13"/>
              <p:cNvSpPr/>
              <p:nvPr/>
            </p:nvSpPr>
            <p:spPr>
              <a:xfrm>
                <a:off x="0" y="4551494"/>
                <a:ext cx="23009715" cy="12700"/>
              </a:xfrm>
              <a:custGeom>
                <a:avLst/>
                <a:gdLst/>
                <a:ahLst/>
                <a:cxnLst/>
                <a:rect l="l" t="t" r="r" b="b"/>
                <a:pathLst>
                  <a:path w="23009715" h="12700">
                    <a:moveTo>
                      <a:pt x="0" y="0"/>
                    </a:moveTo>
                    <a:lnTo>
                      <a:pt x="23009715" y="0"/>
                    </a:lnTo>
                    <a:lnTo>
                      <a:pt x="23009715" y="12700"/>
                    </a:lnTo>
                    <a:lnTo>
                      <a:pt x="0" y="12700"/>
                    </a:lnTo>
                    <a:close/>
                  </a:path>
                </a:pathLst>
              </a:custGeom>
              <a:solidFill>
                <a:srgbClr val="763C00"/>
              </a:solidFill>
            </p:spPr>
          </p:sp>
          <p:sp>
            <p:nvSpPr>
              <p:cNvPr id="14" name="Freeform 14"/>
              <p:cNvSpPr/>
              <p:nvPr/>
            </p:nvSpPr>
            <p:spPr>
              <a:xfrm>
                <a:off x="0" y="6830416"/>
                <a:ext cx="23009715" cy="12700"/>
              </a:xfrm>
              <a:custGeom>
                <a:avLst/>
                <a:gdLst/>
                <a:ahLst/>
                <a:cxnLst/>
                <a:rect l="l" t="t" r="r" b="b"/>
                <a:pathLst>
                  <a:path w="23009715" h="12700">
                    <a:moveTo>
                      <a:pt x="0" y="0"/>
                    </a:moveTo>
                    <a:lnTo>
                      <a:pt x="23009715" y="0"/>
                    </a:lnTo>
                    <a:lnTo>
                      <a:pt x="23009715" y="12700"/>
                    </a:lnTo>
                    <a:lnTo>
                      <a:pt x="0" y="12700"/>
                    </a:lnTo>
                    <a:close/>
                  </a:path>
                </a:pathLst>
              </a:custGeom>
              <a:solidFill>
                <a:srgbClr val="763C00"/>
              </a:solidFill>
            </p:spPr>
          </p:sp>
          <p:sp>
            <p:nvSpPr>
              <p:cNvPr id="15" name="Freeform 15"/>
              <p:cNvSpPr/>
              <p:nvPr/>
            </p:nvSpPr>
            <p:spPr>
              <a:xfrm>
                <a:off x="0" y="9109339"/>
                <a:ext cx="23009715" cy="12700"/>
              </a:xfrm>
              <a:custGeom>
                <a:avLst/>
                <a:gdLst/>
                <a:ahLst/>
                <a:cxnLst/>
                <a:rect l="l" t="t" r="r" b="b"/>
                <a:pathLst>
                  <a:path w="23009715" h="12700">
                    <a:moveTo>
                      <a:pt x="0" y="0"/>
                    </a:moveTo>
                    <a:lnTo>
                      <a:pt x="23009715" y="0"/>
                    </a:lnTo>
                    <a:lnTo>
                      <a:pt x="23009715" y="12700"/>
                    </a:lnTo>
                    <a:lnTo>
                      <a:pt x="0" y="12700"/>
                    </a:lnTo>
                    <a:close/>
                  </a:path>
                </a:pathLst>
              </a:custGeom>
              <a:solidFill>
                <a:srgbClr val="763C00"/>
              </a:solidFill>
            </p:spPr>
          </p:sp>
          <p:sp>
            <p:nvSpPr>
              <p:cNvPr id="16" name="Freeform 16"/>
              <p:cNvSpPr/>
              <p:nvPr/>
            </p:nvSpPr>
            <p:spPr>
              <a:xfrm>
                <a:off x="0" y="11388261"/>
                <a:ext cx="23009715" cy="12700"/>
              </a:xfrm>
              <a:custGeom>
                <a:avLst/>
                <a:gdLst/>
                <a:ahLst/>
                <a:cxnLst/>
                <a:rect l="l" t="t" r="r" b="b"/>
                <a:pathLst>
                  <a:path w="23009715" h="12700">
                    <a:moveTo>
                      <a:pt x="0" y="0"/>
                    </a:moveTo>
                    <a:lnTo>
                      <a:pt x="23009715" y="0"/>
                    </a:lnTo>
                    <a:lnTo>
                      <a:pt x="23009715" y="12700"/>
                    </a:lnTo>
                    <a:lnTo>
                      <a:pt x="0" y="12700"/>
                    </a:lnTo>
                    <a:close/>
                  </a:path>
                </a:pathLst>
              </a:custGeom>
              <a:solidFill>
                <a:srgbClr val="763C00"/>
              </a:solidFill>
            </p:spPr>
          </p:sp>
        </p:grpSp>
        <p:sp>
          <p:nvSpPr>
            <p:cNvPr id="17" name="TextBox 17"/>
            <p:cNvSpPr txBox="1"/>
            <p:nvPr/>
          </p:nvSpPr>
          <p:spPr>
            <a:xfrm>
              <a:off x="0" y="-28575"/>
              <a:ext cx="775403" cy="233940"/>
            </a:xfrm>
            <a:prstGeom prst="rect">
              <a:avLst/>
            </a:prstGeom>
          </p:spPr>
          <p:txBody>
            <a:bodyPr lIns="0" tIns="0" rIns="0" bIns="0" rtlCol="0" anchor="t">
              <a:spAutoFit/>
            </a:bodyPr>
            <a:lstStyle/>
            <a:p>
              <a:pPr algn="r">
                <a:lnSpc>
                  <a:spcPts val="1440"/>
                </a:lnSpc>
              </a:pPr>
              <a:r>
                <a:rPr lang="en-US" sz="1029">
                  <a:solidFill>
                    <a:srgbClr val="763C00"/>
                  </a:solidFill>
                  <a:latin typeface="Arimo Bold"/>
                </a:rPr>
                <a:t>$500,000 </a:t>
              </a:r>
            </a:p>
          </p:txBody>
        </p:sp>
        <p:sp>
          <p:nvSpPr>
            <p:cNvPr id="18" name="TextBox 18"/>
            <p:cNvSpPr txBox="1"/>
            <p:nvPr/>
          </p:nvSpPr>
          <p:spPr>
            <a:xfrm>
              <a:off x="0" y="869467"/>
              <a:ext cx="775403" cy="233940"/>
            </a:xfrm>
            <a:prstGeom prst="rect">
              <a:avLst/>
            </a:prstGeom>
          </p:spPr>
          <p:txBody>
            <a:bodyPr lIns="0" tIns="0" rIns="0" bIns="0" rtlCol="0" anchor="t">
              <a:spAutoFit/>
            </a:bodyPr>
            <a:lstStyle/>
            <a:p>
              <a:pPr algn="r">
                <a:lnSpc>
                  <a:spcPts val="1440"/>
                </a:lnSpc>
              </a:pPr>
              <a:r>
                <a:rPr lang="en-US" sz="1029">
                  <a:solidFill>
                    <a:srgbClr val="763C00"/>
                  </a:solidFill>
                  <a:latin typeface="Arimo Bold"/>
                </a:rPr>
                <a:t>$400,000 </a:t>
              </a:r>
            </a:p>
          </p:txBody>
        </p:sp>
        <p:sp>
          <p:nvSpPr>
            <p:cNvPr id="19" name="TextBox 19"/>
            <p:cNvSpPr txBox="1"/>
            <p:nvPr/>
          </p:nvSpPr>
          <p:spPr>
            <a:xfrm>
              <a:off x="0" y="1767508"/>
              <a:ext cx="775403" cy="233940"/>
            </a:xfrm>
            <a:prstGeom prst="rect">
              <a:avLst/>
            </a:prstGeom>
          </p:spPr>
          <p:txBody>
            <a:bodyPr lIns="0" tIns="0" rIns="0" bIns="0" rtlCol="0" anchor="t">
              <a:spAutoFit/>
            </a:bodyPr>
            <a:lstStyle/>
            <a:p>
              <a:pPr algn="r">
                <a:lnSpc>
                  <a:spcPts val="1440"/>
                </a:lnSpc>
              </a:pPr>
              <a:r>
                <a:rPr lang="en-US" sz="1029">
                  <a:solidFill>
                    <a:srgbClr val="763C00"/>
                  </a:solidFill>
                  <a:latin typeface="Arimo Bold"/>
                </a:rPr>
                <a:t>$300,000 </a:t>
              </a:r>
            </a:p>
          </p:txBody>
        </p:sp>
        <p:sp>
          <p:nvSpPr>
            <p:cNvPr id="20" name="TextBox 20"/>
            <p:cNvSpPr txBox="1"/>
            <p:nvPr/>
          </p:nvSpPr>
          <p:spPr>
            <a:xfrm>
              <a:off x="0" y="2665550"/>
              <a:ext cx="775403" cy="233940"/>
            </a:xfrm>
            <a:prstGeom prst="rect">
              <a:avLst/>
            </a:prstGeom>
          </p:spPr>
          <p:txBody>
            <a:bodyPr lIns="0" tIns="0" rIns="0" bIns="0" rtlCol="0" anchor="t">
              <a:spAutoFit/>
            </a:bodyPr>
            <a:lstStyle/>
            <a:p>
              <a:pPr algn="r">
                <a:lnSpc>
                  <a:spcPts val="1440"/>
                </a:lnSpc>
              </a:pPr>
              <a:r>
                <a:rPr lang="en-US" sz="1029">
                  <a:solidFill>
                    <a:srgbClr val="763C00"/>
                  </a:solidFill>
                  <a:latin typeface="Arimo Bold"/>
                </a:rPr>
                <a:t>$200,000 </a:t>
              </a:r>
            </a:p>
          </p:txBody>
        </p:sp>
        <p:sp>
          <p:nvSpPr>
            <p:cNvPr id="21" name="TextBox 21"/>
            <p:cNvSpPr txBox="1"/>
            <p:nvPr/>
          </p:nvSpPr>
          <p:spPr>
            <a:xfrm>
              <a:off x="0" y="3563592"/>
              <a:ext cx="775403" cy="233940"/>
            </a:xfrm>
            <a:prstGeom prst="rect">
              <a:avLst/>
            </a:prstGeom>
          </p:spPr>
          <p:txBody>
            <a:bodyPr lIns="0" tIns="0" rIns="0" bIns="0" rtlCol="0" anchor="t">
              <a:spAutoFit/>
            </a:bodyPr>
            <a:lstStyle/>
            <a:p>
              <a:pPr algn="r">
                <a:lnSpc>
                  <a:spcPts val="1440"/>
                </a:lnSpc>
              </a:pPr>
              <a:r>
                <a:rPr lang="en-US" sz="1029">
                  <a:solidFill>
                    <a:srgbClr val="763C00"/>
                  </a:solidFill>
                  <a:latin typeface="Arimo Bold"/>
                </a:rPr>
                <a:t>$100,000 </a:t>
              </a:r>
            </a:p>
          </p:txBody>
        </p:sp>
        <p:sp>
          <p:nvSpPr>
            <p:cNvPr id="22" name="TextBox 22"/>
            <p:cNvSpPr txBox="1"/>
            <p:nvPr/>
          </p:nvSpPr>
          <p:spPr>
            <a:xfrm>
              <a:off x="533054" y="4461634"/>
              <a:ext cx="242349" cy="233940"/>
            </a:xfrm>
            <a:prstGeom prst="rect">
              <a:avLst/>
            </a:prstGeom>
          </p:spPr>
          <p:txBody>
            <a:bodyPr lIns="0" tIns="0" rIns="0" bIns="0" rtlCol="0" anchor="t">
              <a:spAutoFit/>
            </a:bodyPr>
            <a:lstStyle/>
            <a:p>
              <a:pPr algn="r">
                <a:lnSpc>
                  <a:spcPts val="1440"/>
                </a:lnSpc>
              </a:pPr>
              <a:r>
                <a:rPr lang="en-US" sz="1029">
                  <a:solidFill>
                    <a:srgbClr val="763C00"/>
                  </a:solidFill>
                  <a:latin typeface="Arimo Bold"/>
                </a:rPr>
                <a:t>$0 </a:t>
              </a:r>
            </a:p>
          </p:txBody>
        </p:sp>
        <p:grpSp>
          <p:nvGrpSpPr>
            <p:cNvPr id="23" name="Group 23"/>
            <p:cNvGrpSpPr>
              <a:grpSpLocks noChangeAspect="1"/>
            </p:cNvGrpSpPr>
            <p:nvPr/>
          </p:nvGrpSpPr>
          <p:grpSpPr>
            <a:xfrm>
              <a:off x="862545" y="97723"/>
              <a:ext cx="8157239" cy="4495168"/>
              <a:chOff x="0" y="-12586"/>
              <a:chExt cx="20700276" cy="11407197"/>
            </a:xfrm>
          </p:grpSpPr>
          <p:sp>
            <p:nvSpPr>
              <p:cNvPr id="24" name="Freeform 24"/>
              <p:cNvSpPr/>
              <p:nvPr/>
            </p:nvSpPr>
            <p:spPr>
              <a:xfrm>
                <a:off x="0" y="3409573"/>
                <a:ext cx="2284038" cy="7985038"/>
              </a:xfrm>
              <a:custGeom>
                <a:avLst/>
                <a:gdLst/>
                <a:ahLst/>
                <a:cxnLst/>
                <a:rect l="l" t="t" r="r" b="b"/>
                <a:pathLst>
                  <a:path w="2284038" h="7985038">
                    <a:moveTo>
                      <a:pt x="0" y="7985038"/>
                    </a:moveTo>
                    <a:lnTo>
                      <a:pt x="0" y="182723"/>
                    </a:lnTo>
                    <a:lnTo>
                      <a:pt x="0" y="182723"/>
                    </a:lnTo>
                    <a:cubicBezTo>
                      <a:pt x="0" y="134262"/>
                      <a:pt x="19251" y="87786"/>
                      <a:pt x="53518" y="53518"/>
                    </a:cubicBezTo>
                    <a:cubicBezTo>
                      <a:pt x="87785" y="19251"/>
                      <a:pt x="134262" y="0"/>
                      <a:pt x="182723" y="0"/>
                    </a:cubicBezTo>
                    <a:lnTo>
                      <a:pt x="2101315" y="0"/>
                    </a:lnTo>
                    <a:cubicBezTo>
                      <a:pt x="2149776" y="0"/>
                      <a:pt x="2196253" y="19251"/>
                      <a:pt x="2230520" y="53518"/>
                    </a:cubicBezTo>
                    <a:cubicBezTo>
                      <a:pt x="2264787" y="87786"/>
                      <a:pt x="2284038" y="134262"/>
                      <a:pt x="2284038" y="182723"/>
                    </a:cubicBezTo>
                    <a:lnTo>
                      <a:pt x="2284038" y="7985038"/>
                    </a:lnTo>
                    <a:close/>
                  </a:path>
                </a:pathLst>
              </a:custGeom>
              <a:solidFill>
                <a:srgbClr val="FFCB65"/>
              </a:solidFill>
            </p:spPr>
          </p:sp>
          <p:sp>
            <p:nvSpPr>
              <p:cNvPr id="25" name="Freeform 25"/>
              <p:cNvSpPr/>
              <p:nvPr/>
            </p:nvSpPr>
            <p:spPr>
              <a:xfrm>
                <a:off x="8053400" y="7282612"/>
                <a:ext cx="2284038" cy="4111999"/>
              </a:xfrm>
              <a:custGeom>
                <a:avLst/>
                <a:gdLst/>
                <a:ahLst/>
                <a:cxnLst/>
                <a:rect l="l" t="t" r="r" b="b"/>
                <a:pathLst>
                  <a:path w="2284038" h="4111999">
                    <a:moveTo>
                      <a:pt x="0" y="4111999"/>
                    </a:moveTo>
                    <a:lnTo>
                      <a:pt x="0" y="182723"/>
                    </a:lnTo>
                    <a:cubicBezTo>
                      <a:pt x="0" y="81808"/>
                      <a:pt x="81808" y="0"/>
                      <a:pt x="182723" y="0"/>
                    </a:cubicBezTo>
                    <a:lnTo>
                      <a:pt x="2101315" y="0"/>
                    </a:lnTo>
                    <a:cubicBezTo>
                      <a:pt x="2202230" y="0"/>
                      <a:pt x="2284038" y="81808"/>
                      <a:pt x="2284038" y="182723"/>
                    </a:cubicBezTo>
                    <a:lnTo>
                      <a:pt x="2284038" y="4111999"/>
                    </a:lnTo>
                    <a:close/>
                  </a:path>
                </a:pathLst>
              </a:custGeom>
              <a:solidFill>
                <a:srgbClr val="FFCB65"/>
              </a:solidFill>
            </p:spPr>
          </p:sp>
          <p:sp>
            <p:nvSpPr>
              <p:cNvPr id="26" name="Freeform 26"/>
              <p:cNvSpPr/>
              <p:nvPr/>
            </p:nvSpPr>
            <p:spPr>
              <a:xfrm>
                <a:off x="16106800" y="5461158"/>
                <a:ext cx="2284039" cy="5933453"/>
              </a:xfrm>
              <a:custGeom>
                <a:avLst/>
                <a:gdLst/>
                <a:ahLst/>
                <a:cxnLst/>
                <a:rect l="l" t="t" r="r" b="b"/>
                <a:pathLst>
                  <a:path w="2284039" h="5933453">
                    <a:moveTo>
                      <a:pt x="0" y="5933453"/>
                    </a:moveTo>
                    <a:lnTo>
                      <a:pt x="0" y="182723"/>
                    </a:lnTo>
                    <a:cubicBezTo>
                      <a:pt x="0" y="134262"/>
                      <a:pt x="19251" y="87785"/>
                      <a:pt x="53519" y="53518"/>
                    </a:cubicBezTo>
                    <a:cubicBezTo>
                      <a:pt x="87785" y="19251"/>
                      <a:pt x="134263" y="0"/>
                      <a:pt x="182724" y="0"/>
                    </a:cubicBezTo>
                    <a:lnTo>
                      <a:pt x="2101315" y="0"/>
                    </a:lnTo>
                    <a:cubicBezTo>
                      <a:pt x="2149776" y="0"/>
                      <a:pt x="2196253" y="19251"/>
                      <a:pt x="2230519" y="53518"/>
                    </a:cubicBezTo>
                    <a:cubicBezTo>
                      <a:pt x="2264787" y="87785"/>
                      <a:pt x="2284039" y="134262"/>
                      <a:pt x="2284039" y="182723"/>
                    </a:cubicBezTo>
                    <a:lnTo>
                      <a:pt x="2284039" y="5933453"/>
                    </a:lnTo>
                    <a:close/>
                  </a:path>
                </a:pathLst>
              </a:custGeom>
              <a:solidFill>
                <a:srgbClr val="FFCB65"/>
              </a:solidFill>
            </p:spPr>
          </p:sp>
          <p:sp>
            <p:nvSpPr>
              <p:cNvPr id="27" name="Freeform 27"/>
              <p:cNvSpPr/>
              <p:nvPr/>
            </p:nvSpPr>
            <p:spPr>
              <a:xfrm>
                <a:off x="2309438" y="-12586"/>
                <a:ext cx="2284038" cy="11407197"/>
              </a:xfrm>
              <a:custGeom>
                <a:avLst/>
                <a:gdLst/>
                <a:ahLst/>
                <a:cxnLst/>
                <a:rect l="l" t="t" r="r" b="b"/>
                <a:pathLst>
                  <a:path w="2284038" h="11407197">
                    <a:moveTo>
                      <a:pt x="0" y="11407197"/>
                    </a:moveTo>
                    <a:lnTo>
                      <a:pt x="0" y="182723"/>
                    </a:lnTo>
                    <a:cubicBezTo>
                      <a:pt x="0" y="134262"/>
                      <a:pt x="19251" y="87785"/>
                      <a:pt x="53519" y="53518"/>
                    </a:cubicBezTo>
                    <a:cubicBezTo>
                      <a:pt x="87786" y="19251"/>
                      <a:pt x="134262" y="0"/>
                      <a:pt x="182723" y="0"/>
                    </a:cubicBezTo>
                    <a:lnTo>
                      <a:pt x="2101315" y="0"/>
                    </a:lnTo>
                    <a:cubicBezTo>
                      <a:pt x="2202230" y="0"/>
                      <a:pt x="2284038" y="81808"/>
                      <a:pt x="2284038" y="182723"/>
                    </a:cubicBezTo>
                    <a:lnTo>
                      <a:pt x="2284038" y="11407197"/>
                    </a:lnTo>
                    <a:close/>
                  </a:path>
                </a:pathLst>
              </a:custGeom>
              <a:solidFill>
                <a:srgbClr val="C43C1E"/>
              </a:solidFill>
            </p:spPr>
          </p:sp>
          <p:sp>
            <p:nvSpPr>
              <p:cNvPr id="28" name="Freeform 28"/>
              <p:cNvSpPr/>
              <p:nvPr/>
            </p:nvSpPr>
            <p:spPr>
              <a:xfrm>
                <a:off x="10362838" y="6140390"/>
                <a:ext cx="2284038" cy="5254221"/>
              </a:xfrm>
              <a:custGeom>
                <a:avLst/>
                <a:gdLst/>
                <a:ahLst/>
                <a:cxnLst/>
                <a:rect l="l" t="t" r="r" b="b"/>
                <a:pathLst>
                  <a:path w="2284038" h="5254221">
                    <a:moveTo>
                      <a:pt x="0" y="5254221"/>
                    </a:moveTo>
                    <a:lnTo>
                      <a:pt x="0" y="182723"/>
                    </a:lnTo>
                    <a:cubicBezTo>
                      <a:pt x="0" y="81808"/>
                      <a:pt x="81808" y="0"/>
                      <a:pt x="182723" y="0"/>
                    </a:cubicBezTo>
                    <a:lnTo>
                      <a:pt x="2101315" y="0"/>
                    </a:lnTo>
                    <a:cubicBezTo>
                      <a:pt x="2202230" y="0"/>
                      <a:pt x="2284038" y="81808"/>
                      <a:pt x="2284038" y="182723"/>
                    </a:cubicBezTo>
                    <a:lnTo>
                      <a:pt x="2284038" y="5254221"/>
                    </a:lnTo>
                    <a:close/>
                  </a:path>
                </a:pathLst>
              </a:custGeom>
              <a:solidFill>
                <a:srgbClr val="C43C1E"/>
              </a:solidFill>
            </p:spPr>
          </p:sp>
          <p:sp>
            <p:nvSpPr>
              <p:cNvPr id="29" name="Freeform 29"/>
              <p:cNvSpPr/>
              <p:nvPr/>
            </p:nvSpPr>
            <p:spPr>
              <a:xfrm>
                <a:off x="18416239" y="2266222"/>
                <a:ext cx="2284037" cy="9128389"/>
              </a:xfrm>
              <a:custGeom>
                <a:avLst/>
                <a:gdLst/>
                <a:ahLst/>
                <a:cxnLst/>
                <a:rect l="l" t="t" r="r" b="b"/>
                <a:pathLst>
                  <a:path w="2284037" h="9128389">
                    <a:moveTo>
                      <a:pt x="0" y="9128389"/>
                    </a:moveTo>
                    <a:lnTo>
                      <a:pt x="0" y="182723"/>
                    </a:lnTo>
                    <a:cubicBezTo>
                      <a:pt x="0" y="81809"/>
                      <a:pt x="81807" y="1"/>
                      <a:pt x="182722" y="0"/>
                    </a:cubicBezTo>
                    <a:lnTo>
                      <a:pt x="2101315" y="0"/>
                    </a:lnTo>
                    <a:cubicBezTo>
                      <a:pt x="2202230" y="1"/>
                      <a:pt x="2284037" y="81809"/>
                      <a:pt x="2284037" y="182723"/>
                    </a:cubicBezTo>
                    <a:lnTo>
                      <a:pt x="2284037" y="9128389"/>
                    </a:lnTo>
                    <a:close/>
                  </a:path>
                </a:pathLst>
              </a:custGeom>
              <a:solidFill>
                <a:srgbClr val="C43C1E"/>
              </a:solidFill>
            </p:spPr>
          </p:sp>
          <p:sp>
            <p:nvSpPr>
              <p:cNvPr id="30" name="Freeform 30"/>
              <p:cNvSpPr/>
              <p:nvPr/>
            </p:nvSpPr>
            <p:spPr>
              <a:xfrm>
                <a:off x="4618876" y="11394497"/>
                <a:ext cx="2284038" cy="114"/>
              </a:xfrm>
              <a:custGeom>
                <a:avLst/>
                <a:gdLst/>
                <a:ahLst/>
                <a:cxnLst/>
                <a:rect l="l" t="t" r="r" b="b"/>
                <a:pathLst>
                  <a:path w="2284038" h="114">
                    <a:moveTo>
                      <a:pt x="0" y="114"/>
                    </a:moveTo>
                    <a:lnTo>
                      <a:pt x="0" y="114"/>
                    </a:lnTo>
                    <a:cubicBezTo>
                      <a:pt x="0" y="76"/>
                      <a:pt x="0" y="38"/>
                      <a:pt x="0" y="0"/>
                    </a:cubicBezTo>
                    <a:lnTo>
                      <a:pt x="2284038" y="0"/>
                    </a:lnTo>
                    <a:cubicBezTo>
                      <a:pt x="2284038" y="38"/>
                      <a:pt x="2284038" y="76"/>
                      <a:pt x="2284038" y="114"/>
                    </a:cubicBezTo>
                    <a:lnTo>
                      <a:pt x="2284038" y="114"/>
                    </a:lnTo>
                    <a:close/>
                  </a:path>
                </a:pathLst>
              </a:custGeom>
              <a:solidFill>
                <a:srgbClr val="C43C1E"/>
              </a:solidFill>
            </p:spPr>
          </p:sp>
          <p:sp>
            <p:nvSpPr>
              <p:cNvPr id="31" name="Freeform 31"/>
              <p:cNvSpPr/>
              <p:nvPr/>
            </p:nvSpPr>
            <p:spPr>
              <a:xfrm>
                <a:off x="12672276" y="11394611"/>
                <a:ext cx="2284039" cy="0"/>
              </a:xfrm>
              <a:custGeom>
                <a:avLst/>
                <a:gdLst/>
                <a:ahLst/>
                <a:cxnLst/>
                <a:rect l="l" t="t" r="r" b="b"/>
                <a:pathLst>
                  <a:path w="2284039">
                    <a:moveTo>
                      <a:pt x="0" y="0"/>
                    </a:moveTo>
                    <a:lnTo>
                      <a:pt x="0" y="0"/>
                    </a:lnTo>
                    <a:lnTo>
                      <a:pt x="2284039" y="0"/>
                    </a:lnTo>
                    <a:lnTo>
                      <a:pt x="2284039" y="0"/>
                    </a:lnTo>
                    <a:close/>
                  </a:path>
                </a:pathLst>
              </a:custGeom>
              <a:solidFill>
                <a:srgbClr val="C43C1E"/>
              </a:solidFill>
            </p:spPr>
          </p:sp>
          <p:sp>
            <p:nvSpPr>
              <p:cNvPr id="32" name="Freeform 32"/>
              <p:cNvSpPr/>
              <p:nvPr/>
            </p:nvSpPr>
            <p:spPr>
              <a:xfrm>
                <a:off x="20725676" y="11394611"/>
                <a:ext cx="2284039" cy="0"/>
              </a:xfrm>
              <a:custGeom>
                <a:avLst/>
                <a:gdLst/>
                <a:ahLst/>
                <a:cxnLst/>
                <a:rect l="l" t="t" r="r" b="b"/>
                <a:pathLst>
                  <a:path w="2284039">
                    <a:moveTo>
                      <a:pt x="0" y="0"/>
                    </a:moveTo>
                    <a:lnTo>
                      <a:pt x="0" y="0"/>
                    </a:lnTo>
                    <a:lnTo>
                      <a:pt x="2284039" y="0"/>
                    </a:lnTo>
                    <a:lnTo>
                      <a:pt x="2284039" y="0"/>
                    </a:lnTo>
                    <a:close/>
                  </a:path>
                </a:pathLst>
              </a:custGeom>
              <a:solidFill>
                <a:srgbClr val="C43C1E"/>
              </a:solidFill>
            </p:spPr>
          </p:sp>
        </p:grpSp>
      </p:grpSp>
      <p:sp>
        <p:nvSpPr>
          <p:cNvPr id="33" name="TextBox 33"/>
          <p:cNvSpPr txBox="1"/>
          <p:nvPr/>
        </p:nvSpPr>
        <p:spPr>
          <a:xfrm>
            <a:off x="1028700" y="9690100"/>
            <a:ext cx="3159700" cy="299720"/>
          </a:xfrm>
          <a:prstGeom prst="rect">
            <a:avLst/>
          </a:prstGeom>
        </p:spPr>
        <p:txBody>
          <a:bodyPr lIns="0" tIns="0" rIns="0" bIns="0" rtlCol="0" anchor="t">
            <a:spAutoFit/>
          </a:bodyPr>
          <a:lstStyle/>
          <a:p>
            <a:pPr>
              <a:lnSpc>
                <a:spcPts val="2380"/>
              </a:lnSpc>
              <a:spcBef>
                <a:spcPct val="0"/>
              </a:spcBef>
            </a:pPr>
            <a:r>
              <a:rPr lang="en-US" sz="1700" spc="1360">
                <a:solidFill>
                  <a:srgbClr val="763C00"/>
                </a:solidFill>
                <a:latin typeface="Arimo Bold"/>
              </a:rPr>
              <a:t>2022</a:t>
            </a:r>
          </a:p>
        </p:txBody>
      </p:sp>
      <p:sp>
        <p:nvSpPr>
          <p:cNvPr id="34" name="TextBox 34"/>
          <p:cNvSpPr txBox="1"/>
          <p:nvPr/>
        </p:nvSpPr>
        <p:spPr>
          <a:xfrm>
            <a:off x="10684517" y="9690100"/>
            <a:ext cx="6574783" cy="299720"/>
          </a:xfrm>
          <a:prstGeom prst="rect">
            <a:avLst/>
          </a:prstGeom>
        </p:spPr>
        <p:txBody>
          <a:bodyPr lIns="0" tIns="0" rIns="0" bIns="0" rtlCol="0" anchor="t">
            <a:spAutoFit/>
          </a:bodyPr>
          <a:lstStyle/>
          <a:p>
            <a:pPr algn="r">
              <a:lnSpc>
                <a:spcPts val="2380"/>
              </a:lnSpc>
              <a:spcBef>
                <a:spcPct val="0"/>
              </a:spcBef>
            </a:pPr>
            <a:r>
              <a:rPr lang="en-US" sz="1700" spc="1360">
                <a:solidFill>
                  <a:srgbClr val="763C00"/>
                </a:solidFill>
                <a:latin typeface="Arimo Bold"/>
              </a:rPr>
              <a:t>PRESENTATION</a:t>
            </a:r>
          </a:p>
        </p:txBody>
      </p:sp>
      <p:sp>
        <p:nvSpPr>
          <p:cNvPr id="35" name="TextBox 35"/>
          <p:cNvSpPr txBox="1"/>
          <p:nvPr/>
        </p:nvSpPr>
        <p:spPr>
          <a:xfrm>
            <a:off x="15506788" y="334927"/>
            <a:ext cx="1752512" cy="325755"/>
          </a:xfrm>
          <a:prstGeom prst="rect">
            <a:avLst/>
          </a:prstGeom>
        </p:spPr>
        <p:txBody>
          <a:bodyPr lIns="0" tIns="0" rIns="0" bIns="0" rtlCol="0" anchor="t">
            <a:spAutoFit/>
          </a:bodyPr>
          <a:lstStyle/>
          <a:p>
            <a:pPr algn="r">
              <a:lnSpc>
                <a:spcPts val="2520"/>
              </a:lnSpc>
              <a:spcBef>
                <a:spcPct val="0"/>
              </a:spcBef>
            </a:pPr>
            <a:r>
              <a:rPr lang="en-US" sz="1800" spc="89">
                <a:solidFill>
                  <a:srgbClr val="763C00"/>
                </a:solidFill>
                <a:latin typeface="Arimo"/>
              </a:rPr>
              <a:t>Page 8</a:t>
            </a:r>
          </a:p>
        </p:txBody>
      </p:sp>
      <p:sp>
        <p:nvSpPr>
          <p:cNvPr id="36" name="TextBox 36"/>
          <p:cNvSpPr txBox="1"/>
          <p:nvPr/>
        </p:nvSpPr>
        <p:spPr>
          <a:xfrm>
            <a:off x="1028700" y="1123950"/>
            <a:ext cx="9737985" cy="1744067"/>
          </a:xfrm>
          <a:prstGeom prst="rect">
            <a:avLst/>
          </a:prstGeom>
        </p:spPr>
        <p:txBody>
          <a:bodyPr lIns="0" tIns="0" rIns="0" bIns="0" rtlCol="0" anchor="t">
            <a:spAutoFit/>
          </a:bodyPr>
          <a:lstStyle/>
          <a:p>
            <a:pPr>
              <a:lnSpc>
                <a:spcPts val="6760"/>
              </a:lnSpc>
            </a:pPr>
            <a:r>
              <a:rPr lang="en-US" sz="6500" dirty="0">
                <a:solidFill>
                  <a:srgbClr val="763C00"/>
                </a:solidFill>
                <a:latin typeface="Belleza"/>
                <a:hlinkClick r:id="rId3"/>
              </a:rPr>
              <a:t>Prestige Kings Counts Specifications</a:t>
            </a:r>
            <a:endParaRPr lang="en-US" sz="6500" dirty="0">
              <a:solidFill>
                <a:srgbClr val="763C00"/>
              </a:solidFill>
              <a:latin typeface="Belleza"/>
            </a:endParaRPr>
          </a:p>
        </p:txBody>
      </p:sp>
      <p:sp>
        <p:nvSpPr>
          <p:cNvPr id="37" name="TextBox 37"/>
          <p:cNvSpPr txBox="1"/>
          <p:nvPr/>
        </p:nvSpPr>
        <p:spPr>
          <a:xfrm>
            <a:off x="1028632" y="2981081"/>
            <a:ext cx="7512879" cy="2675604"/>
          </a:xfrm>
          <a:prstGeom prst="rect">
            <a:avLst/>
          </a:prstGeom>
        </p:spPr>
        <p:txBody>
          <a:bodyPr lIns="0" tIns="0" rIns="0" bIns="0" rtlCol="0" anchor="t">
            <a:spAutoFit/>
          </a:bodyPr>
          <a:lstStyle/>
          <a:p>
            <a:pPr algn="just">
              <a:lnSpc>
                <a:spcPts val="3499"/>
              </a:lnSpc>
              <a:spcBef>
                <a:spcPct val="0"/>
              </a:spcBef>
            </a:pPr>
            <a:r>
              <a:rPr lang="en-US" sz="2800" dirty="0"/>
              <a:t>Prestige Kings County demonstrates a strong commitment to building RCC structures of the highest caliber using premium materials. This commitment is consistent with the well-regarded status of Godrej Properties projects, which are renowned for their exceptional quality standards.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8535"/>
        </a:solidFill>
        <a:effectLst/>
      </p:bgPr>
    </p:bg>
    <p:spTree>
      <p:nvGrpSpPr>
        <p:cNvPr id="1" name=""/>
        <p:cNvGrpSpPr/>
        <p:nvPr/>
      </p:nvGrpSpPr>
      <p:grpSpPr>
        <a:xfrm>
          <a:off x="0" y="0"/>
          <a:ext cx="0" cy="0"/>
          <a:chOff x="0" y="0"/>
          <a:chExt cx="0" cy="0"/>
        </a:xfrm>
      </p:grpSpPr>
      <p:grpSp>
        <p:nvGrpSpPr>
          <p:cNvPr id="2" name="Group 2"/>
          <p:cNvGrpSpPr/>
          <p:nvPr/>
        </p:nvGrpSpPr>
        <p:grpSpPr>
          <a:xfrm>
            <a:off x="9144000" y="0"/>
            <a:ext cx="9144000" cy="5143500"/>
            <a:chOff x="0" y="0"/>
            <a:chExt cx="12192000" cy="6858000"/>
          </a:xfrm>
        </p:grpSpPr>
        <p:pic>
          <p:nvPicPr>
            <p:cNvPr id="3" name="Picture 3"/>
            <p:cNvPicPr>
              <a:picLocks noChangeAspect="1"/>
            </p:cNvPicPr>
            <p:nvPr/>
          </p:nvPicPr>
          <p:blipFill>
            <a:blip r:embed="rId2"/>
            <a:srcRect t="7825" b="7825"/>
            <a:stretch>
              <a:fillRect/>
            </a:stretch>
          </p:blipFill>
          <p:spPr>
            <a:xfrm>
              <a:off x="0" y="0"/>
              <a:ext cx="12192000" cy="6858000"/>
            </a:xfrm>
            <a:prstGeom prst="rect">
              <a:avLst/>
            </a:prstGeom>
          </p:spPr>
        </p:pic>
      </p:grpSp>
      <p:grpSp>
        <p:nvGrpSpPr>
          <p:cNvPr id="4" name="Group 4"/>
          <p:cNvGrpSpPr/>
          <p:nvPr/>
        </p:nvGrpSpPr>
        <p:grpSpPr>
          <a:xfrm>
            <a:off x="0" y="0"/>
            <a:ext cx="9144000" cy="5143500"/>
            <a:chOff x="0" y="0"/>
            <a:chExt cx="12192000" cy="6858000"/>
          </a:xfrm>
        </p:grpSpPr>
        <p:pic>
          <p:nvPicPr>
            <p:cNvPr id="5" name="Picture 5"/>
            <p:cNvPicPr>
              <a:picLocks noChangeAspect="1"/>
            </p:cNvPicPr>
            <p:nvPr/>
          </p:nvPicPr>
          <p:blipFill>
            <a:blip r:embed="rId3"/>
            <a:srcRect t="7812" b="7812"/>
            <a:stretch>
              <a:fillRect/>
            </a:stretch>
          </p:blipFill>
          <p:spPr>
            <a:xfrm>
              <a:off x="0" y="0"/>
              <a:ext cx="12192000" cy="6858000"/>
            </a:xfrm>
            <a:prstGeom prst="rect">
              <a:avLst/>
            </a:prstGeom>
          </p:spPr>
        </p:pic>
      </p:grpSp>
      <p:grpSp>
        <p:nvGrpSpPr>
          <p:cNvPr id="6" name="Group 6"/>
          <p:cNvGrpSpPr/>
          <p:nvPr/>
        </p:nvGrpSpPr>
        <p:grpSpPr>
          <a:xfrm>
            <a:off x="0" y="317500"/>
            <a:ext cx="18288000" cy="417760"/>
            <a:chOff x="0" y="0"/>
            <a:chExt cx="6671512" cy="152400"/>
          </a:xfrm>
        </p:grpSpPr>
        <p:sp>
          <p:nvSpPr>
            <p:cNvPr id="7" name="Freeform 7"/>
            <p:cNvSpPr/>
            <p:nvPr/>
          </p:nvSpPr>
          <p:spPr>
            <a:xfrm>
              <a:off x="0" y="0"/>
              <a:ext cx="6671512" cy="152400"/>
            </a:xfrm>
            <a:custGeom>
              <a:avLst/>
              <a:gdLst/>
              <a:ahLst/>
              <a:cxnLst/>
              <a:rect l="l" t="t" r="r" b="b"/>
              <a:pathLst>
                <a:path w="6671512" h="152400">
                  <a:moveTo>
                    <a:pt x="0" y="0"/>
                  </a:moveTo>
                  <a:lnTo>
                    <a:pt x="6671512" y="0"/>
                  </a:lnTo>
                  <a:lnTo>
                    <a:pt x="6671512" y="152400"/>
                  </a:lnTo>
                  <a:lnTo>
                    <a:pt x="0" y="152400"/>
                  </a:lnTo>
                  <a:close/>
                </a:path>
              </a:pathLst>
            </a:custGeom>
            <a:solidFill>
              <a:srgbClr val="F9F7DC"/>
            </a:solidFill>
          </p:spPr>
        </p:sp>
      </p:grpSp>
      <p:sp>
        <p:nvSpPr>
          <p:cNvPr id="8" name="TextBox 8"/>
          <p:cNvSpPr txBox="1"/>
          <p:nvPr/>
        </p:nvSpPr>
        <p:spPr>
          <a:xfrm>
            <a:off x="1028700" y="9690100"/>
            <a:ext cx="3159700" cy="299720"/>
          </a:xfrm>
          <a:prstGeom prst="rect">
            <a:avLst/>
          </a:prstGeom>
        </p:spPr>
        <p:txBody>
          <a:bodyPr lIns="0" tIns="0" rIns="0" bIns="0" rtlCol="0" anchor="t">
            <a:spAutoFit/>
          </a:bodyPr>
          <a:lstStyle/>
          <a:p>
            <a:pPr>
              <a:lnSpc>
                <a:spcPts val="2380"/>
              </a:lnSpc>
              <a:spcBef>
                <a:spcPct val="0"/>
              </a:spcBef>
            </a:pPr>
            <a:r>
              <a:rPr lang="en-US" sz="1700" spc="1360">
                <a:solidFill>
                  <a:srgbClr val="763C00"/>
                </a:solidFill>
                <a:latin typeface="Arimo Bold"/>
              </a:rPr>
              <a:t>2022</a:t>
            </a:r>
          </a:p>
        </p:txBody>
      </p:sp>
      <p:sp>
        <p:nvSpPr>
          <p:cNvPr id="9" name="TextBox 9"/>
          <p:cNvSpPr txBox="1"/>
          <p:nvPr/>
        </p:nvSpPr>
        <p:spPr>
          <a:xfrm>
            <a:off x="10684517" y="9690100"/>
            <a:ext cx="6574783" cy="299720"/>
          </a:xfrm>
          <a:prstGeom prst="rect">
            <a:avLst/>
          </a:prstGeom>
        </p:spPr>
        <p:txBody>
          <a:bodyPr lIns="0" tIns="0" rIns="0" bIns="0" rtlCol="0" anchor="t">
            <a:spAutoFit/>
          </a:bodyPr>
          <a:lstStyle/>
          <a:p>
            <a:pPr algn="r">
              <a:lnSpc>
                <a:spcPts val="2380"/>
              </a:lnSpc>
              <a:spcBef>
                <a:spcPct val="0"/>
              </a:spcBef>
            </a:pPr>
            <a:r>
              <a:rPr lang="en-US" sz="1700" spc="1360">
                <a:solidFill>
                  <a:srgbClr val="763C00"/>
                </a:solidFill>
                <a:latin typeface="Arimo Bold"/>
              </a:rPr>
              <a:t>PRESENTATION</a:t>
            </a:r>
          </a:p>
        </p:txBody>
      </p:sp>
      <p:sp>
        <p:nvSpPr>
          <p:cNvPr id="10" name="TextBox 10"/>
          <p:cNvSpPr txBox="1"/>
          <p:nvPr/>
        </p:nvSpPr>
        <p:spPr>
          <a:xfrm>
            <a:off x="15506788" y="334927"/>
            <a:ext cx="1752512" cy="325755"/>
          </a:xfrm>
          <a:prstGeom prst="rect">
            <a:avLst/>
          </a:prstGeom>
        </p:spPr>
        <p:txBody>
          <a:bodyPr lIns="0" tIns="0" rIns="0" bIns="0" rtlCol="0" anchor="t">
            <a:spAutoFit/>
          </a:bodyPr>
          <a:lstStyle/>
          <a:p>
            <a:pPr algn="r">
              <a:lnSpc>
                <a:spcPts val="2520"/>
              </a:lnSpc>
              <a:spcBef>
                <a:spcPct val="0"/>
              </a:spcBef>
            </a:pPr>
            <a:r>
              <a:rPr lang="en-US" sz="1800" spc="89">
                <a:solidFill>
                  <a:srgbClr val="763C00"/>
                </a:solidFill>
                <a:latin typeface="Arimo"/>
              </a:rPr>
              <a:t>Page 9</a:t>
            </a:r>
          </a:p>
        </p:txBody>
      </p:sp>
      <p:sp>
        <p:nvSpPr>
          <p:cNvPr id="11" name="TextBox 11"/>
          <p:cNvSpPr txBox="1"/>
          <p:nvPr/>
        </p:nvSpPr>
        <p:spPr>
          <a:xfrm>
            <a:off x="1028700" y="6969653"/>
            <a:ext cx="8114891" cy="894080"/>
          </a:xfrm>
          <a:prstGeom prst="rect">
            <a:avLst/>
          </a:prstGeom>
        </p:spPr>
        <p:txBody>
          <a:bodyPr lIns="0" tIns="0" rIns="0" bIns="0" rtlCol="0" anchor="t">
            <a:spAutoFit/>
          </a:bodyPr>
          <a:lstStyle/>
          <a:p>
            <a:pPr>
              <a:lnSpc>
                <a:spcPts val="6760"/>
              </a:lnSpc>
            </a:pPr>
            <a:r>
              <a:rPr lang="en-US" sz="6500">
                <a:solidFill>
                  <a:srgbClr val="763C00"/>
                </a:solidFill>
                <a:latin typeface="Belleza"/>
              </a:rPr>
              <a:t>Contact Us</a:t>
            </a:r>
          </a:p>
        </p:txBody>
      </p:sp>
      <p:sp>
        <p:nvSpPr>
          <p:cNvPr id="12" name="TextBox 12"/>
          <p:cNvSpPr txBox="1"/>
          <p:nvPr/>
        </p:nvSpPr>
        <p:spPr>
          <a:xfrm>
            <a:off x="1028700" y="7976219"/>
            <a:ext cx="8115300" cy="431800"/>
          </a:xfrm>
          <a:prstGeom prst="rect">
            <a:avLst/>
          </a:prstGeom>
        </p:spPr>
        <p:txBody>
          <a:bodyPr lIns="0" tIns="0" rIns="0" bIns="0" rtlCol="0" anchor="t">
            <a:spAutoFit/>
          </a:bodyPr>
          <a:lstStyle/>
          <a:p>
            <a:pPr>
              <a:lnSpc>
                <a:spcPts val="3499"/>
              </a:lnSpc>
              <a:spcBef>
                <a:spcPct val="0"/>
              </a:spcBef>
            </a:pPr>
            <a:r>
              <a:rPr lang="en-US" sz="2499" spc="124">
                <a:solidFill>
                  <a:srgbClr val="763C00"/>
                </a:solidFill>
                <a:latin typeface="Arimo Italics"/>
              </a:rPr>
              <a:t>For further information and detail</a:t>
            </a:r>
          </a:p>
        </p:txBody>
      </p:sp>
      <p:grpSp>
        <p:nvGrpSpPr>
          <p:cNvPr id="13" name="Group 13"/>
          <p:cNvGrpSpPr/>
          <p:nvPr/>
        </p:nvGrpSpPr>
        <p:grpSpPr>
          <a:xfrm>
            <a:off x="9134732" y="5571491"/>
            <a:ext cx="51874" cy="4139439"/>
            <a:chOff x="0" y="0"/>
            <a:chExt cx="69166" cy="5519252"/>
          </a:xfrm>
        </p:grpSpPr>
        <p:sp>
          <p:nvSpPr>
            <p:cNvPr id="14" name="AutoShape 14"/>
            <p:cNvSpPr/>
            <p:nvPr/>
          </p:nvSpPr>
          <p:spPr>
            <a:xfrm rot="-5400000">
              <a:off x="-2725043" y="2753276"/>
              <a:ext cx="5519252" cy="0"/>
            </a:xfrm>
            <a:prstGeom prst="line">
              <a:avLst/>
            </a:prstGeom>
            <a:ln w="12700" cap="rnd">
              <a:solidFill>
                <a:srgbClr val="763C00"/>
              </a:solidFill>
              <a:prstDash val="solid"/>
              <a:headEnd type="none" w="sm" len="sm"/>
              <a:tailEnd type="none" w="sm" len="sm"/>
            </a:ln>
          </p:spPr>
        </p:sp>
        <p:sp>
          <p:nvSpPr>
            <p:cNvPr id="15" name="AutoShape 15"/>
            <p:cNvSpPr/>
            <p:nvPr/>
          </p:nvSpPr>
          <p:spPr>
            <a:xfrm rot="-5446859">
              <a:off x="-1105112" y="2740576"/>
              <a:ext cx="2279391" cy="0"/>
            </a:xfrm>
            <a:prstGeom prst="line">
              <a:avLst/>
            </a:prstGeom>
            <a:ln w="38100" cap="rnd">
              <a:solidFill>
                <a:srgbClr val="763C00"/>
              </a:solidFill>
              <a:prstDash val="solid"/>
              <a:headEnd type="none" w="sm" len="sm"/>
              <a:tailEnd type="none" w="sm" len="sm"/>
            </a:ln>
          </p:spPr>
        </p:sp>
      </p:grpSp>
      <p:pic>
        <p:nvPicPr>
          <p:cNvPr id="16" name="Picture 1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889059" y="5991048"/>
            <a:ext cx="358140" cy="358140"/>
          </a:xfrm>
          <a:prstGeom prst="rect">
            <a:avLst/>
          </a:prstGeom>
        </p:spPr>
      </p:pic>
      <p:sp>
        <p:nvSpPr>
          <p:cNvPr id="17" name="TextBox 17"/>
          <p:cNvSpPr txBox="1"/>
          <p:nvPr/>
        </p:nvSpPr>
        <p:spPr>
          <a:xfrm>
            <a:off x="10481174" y="5933898"/>
            <a:ext cx="6760288" cy="409599"/>
          </a:xfrm>
          <a:prstGeom prst="rect">
            <a:avLst/>
          </a:prstGeom>
        </p:spPr>
        <p:txBody>
          <a:bodyPr lIns="0" tIns="0" rIns="0" bIns="0" rtlCol="0" anchor="t">
            <a:spAutoFit/>
          </a:bodyPr>
          <a:lstStyle/>
          <a:p>
            <a:pPr>
              <a:lnSpc>
                <a:spcPts val="3499"/>
              </a:lnSpc>
              <a:spcBef>
                <a:spcPct val="0"/>
              </a:spcBef>
            </a:pPr>
            <a:r>
              <a:rPr lang="en-US" sz="2499" dirty="0">
                <a:solidFill>
                  <a:srgbClr val="763C00"/>
                </a:solidFill>
                <a:latin typeface="Arimo"/>
              </a:rPr>
              <a:t>https://www.prestigekingscounty.net.in</a:t>
            </a:r>
          </a:p>
        </p:txBody>
      </p:sp>
      <p:pic>
        <p:nvPicPr>
          <p:cNvPr id="18" name="Picture 1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9924736" y="6617601"/>
            <a:ext cx="326616" cy="256802"/>
          </a:xfrm>
          <a:prstGeom prst="rect">
            <a:avLst/>
          </a:prstGeom>
        </p:spPr>
      </p:pic>
      <p:sp>
        <p:nvSpPr>
          <p:cNvPr id="19" name="TextBox 19"/>
          <p:cNvSpPr txBox="1"/>
          <p:nvPr/>
        </p:nvSpPr>
        <p:spPr>
          <a:xfrm>
            <a:off x="10481174" y="6501527"/>
            <a:ext cx="6775105" cy="753924"/>
          </a:xfrm>
          <a:prstGeom prst="rect">
            <a:avLst/>
          </a:prstGeom>
        </p:spPr>
        <p:txBody>
          <a:bodyPr lIns="0" tIns="0" rIns="0" bIns="0" rtlCol="0" anchor="t">
            <a:spAutoFit/>
          </a:bodyPr>
          <a:lstStyle/>
          <a:p>
            <a:pPr fontAlgn="t"/>
            <a:r>
              <a:rPr lang="en-US" sz="2400" dirty="0">
                <a:latin typeface="Arial Narrow" pitchFamily="34" charset="0"/>
                <a:ea typeface="Arimo" charset="0"/>
                <a:cs typeface="Arimo" charset="0"/>
              </a:rPr>
              <a:t>kingscountyprestige@gmail.com</a:t>
            </a:r>
            <a:br>
              <a:rPr lang="en-US" sz="2800" dirty="0"/>
            </a:br>
            <a:endParaRPr lang="en-US" sz="2499" dirty="0">
              <a:solidFill>
                <a:srgbClr val="763C00"/>
              </a:solidFill>
              <a:latin typeface="Arimo"/>
            </a:endParaRPr>
          </a:p>
        </p:txBody>
      </p:sp>
      <p:pic>
        <p:nvPicPr>
          <p:cNvPr id="20" name="Picture 2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001256" y="7143764"/>
            <a:ext cx="286786" cy="435796"/>
          </a:xfrm>
          <a:prstGeom prst="rect">
            <a:avLst/>
          </a:prstGeom>
        </p:spPr>
      </p:pic>
      <p:sp>
        <p:nvSpPr>
          <p:cNvPr id="21" name="TextBox 21"/>
          <p:cNvSpPr txBox="1"/>
          <p:nvPr/>
        </p:nvSpPr>
        <p:spPr>
          <a:xfrm>
            <a:off x="10481174" y="7131669"/>
            <a:ext cx="6760288" cy="1307281"/>
          </a:xfrm>
          <a:prstGeom prst="rect">
            <a:avLst/>
          </a:prstGeom>
        </p:spPr>
        <p:txBody>
          <a:bodyPr lIns="0" tIns="0" rIns="0" bIns="0" rtlCol="0" anchor="t">
            <a:spAutoFit/>
          </a:bodyPr>
          <a:lstStyle/>
          <a:p>
            <a:pPr>
              <a:lnSpc>
                <a:spcPts val="3499"/>
              </a:lnSpc>
            </a:pPr>
            <a:r>
              <a:rPr lang="en-US" sz="2499" dirty="0" err="1">
                <a:solidFill>
                  <a:srgbClr val="763C00"/>
                </a:solidFill>
                <a:latin typeface="Arimo"/>
              </a:rPr>
              <a:t>Rajapura</a:t>
            </a:r>
            <a:r>
              <a:rPr lang="en-US" sz="2499" dirty="0">
                <a:solidFill>
                  <a:srgbClr val="763C00"/>
                </a:solidFill>
                <a:latin typeface="Arimo"/>
              </a:rPr>
              <a:t> Bangalore, Karnataka, India</a:t>
            </a:r>
          </a:p>
          <a:p>
            <a:pPr>
              <a:lnSpc>
                <a:spcPts val="3499"/>
              </a:lnSpc>
            </a:pPr>
            <a:endParaRPr lang="en-US" sz="2499" dirty="0">
              <a:solidFill>
                <a:srgbClr val="763C00"/>
              </a:solidFill>
              <a:latin typeface="Arimo"/>
            </a:endParaRPr>
          </a:p>
          <a:p>
            <a:pPr>
              <a:lnSpc>
                <a:spcPts val="3499"/>
              </a:lnSpc>
              <a:spcBef>
                <a:spcPct val="0"/>
              </a:spcBef>
            </a:pPr>
            <a:r>
              <a:rPr lang="en-US" sz="2499" dirty="0">
                <a:solidFill>
                  <a:srgbClr val="763C00"/>
                </a:solidFill>
                <a:latin typeface="Arimo"/>
              </a:rPr>
              <a:t>Pin Code: 583115</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505</Words>
  <Application>Microsoft Office PowerPoint</Application>
  <PresentationFormat>Custom</PresentationFormat>
  <Paragraphs>64</Paragraphs>
  <Slides>9</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vt:i4>
      </vt:variant>
    </vt:vector>
  </HeadingPairs>
  <TitlesOfParts>
    <vt:vector size="19" baseType="lpstr">
      <vt:lpstr>Belleza Bold</vt:lpstr>
      <vt:lpstr>Söhne</vt:lpstr>
      <vt:lpstr>Belleza</vt:lpstr>
      <vt:lpstr>Calibri</vt:lpstr>
      <vt:lpstr>Arimo</vt:lpstr>
      <vt:lpstr>Arial</vt:lpstr>
      <vt:lpstr>Arial Narrow</vt:lpstr>
      <vt:lpstr>Arimo Bold</vt:lpstr>
      <vt:lpstr>Arimo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Tata Carnatica Presenting</dc:title>
  <dc:creator>Amit Singh</dc:creator>
  <cp:lastModifiedBy>alwariyasingh.998215@gmail.com</cp:lastModifiedBy>
  <cp:revision>6</cp:revision>
  <dcterms:created xsi:type="dcterms:W3CDTF">2006-08-16T00:00:00Z</dcterms:created>
  <dcterms:modified xsi:type="dcterms:W3CDTF">2023-07-11T16:05:36Z</dcterms:modified>
  <dc:identifier>DAE-CTVFT10</dc:identifier>
</cp:coreProperties>
</file>